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9.jpg" ContentType="image/pn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7" r:id="rId5"/>
    <p:sldId id="293" r:id="rId6"/>
    <p:sldId id="314" r:id="rId7"/>
    <p:sldId id="313" r:id="rId8"/>
    <p:sldId id="315" r:id="rId9"/>
    <p:sldId id="278" r:id="rId10"/>
    <p:sldId id="307" r:id="rId11"/>
    <p:sldId id="309" r:id="rId12"/>
    <p:sldId id="311" r:id="rId13"/>
    <p:sldId id="310" r:id="rId14"/>
    <p:sldId id="289" r:id="rId15"/>
    <p:sldId id="259" r:id="rId16"/>
    <p:sldId id="260" r:id="rId17"/>
    <p:sldId id="290" r:id="rId18"/>
    <p:sldId id="316" r:id="rId19"/>
    <p:sldId id="295" r:id="rId20"/>
    <p:sldId id="300" r:id="rId21"/>
    <p:sldId id="299" r:id="rId22"/>
    <p:sldId id="302" r:id="rId23"/>
    <p:sldId id="305" r:id="rId24"/>
    <p:sldId id="306" r:id="rId25"/>
    <p:sldId id="286" r:id="rId26"/>
    <p:sldId id="283"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B9C28-9247-4A39-809B-6678F488B17A}"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C39235C9-33C9-4E82-A65C-A5C3B42C59DA}">
      <dgm:prSet custT="1"/>
      <dgm:spPr>
        <a:solidFill>
          <a:schemeClr val="accent6">
            <a:lumMod val="50000"/>
          </a:schemeClr>
        </a:solidFill>
      </dgm:spPr>
      <dgm:t>
        <a:bodyPr/>
        <a:lstStyle/>
        <a:p>
          <a:r>
            <a:rPr lang="en-US" sz="1800" b="1" dirty="0">
              <a:latin typeface="+mn-lt"/>
            </a:rPr>
            <a:t>NCCC AAFTE Enrollment Trends</a:t>
          </a:r>
          <a:endParaRPr lang="en-US" sz="1800" dirty="0">
            <a:latin typeface="+mn-lt"/>
          </a:endParaRPr>
        </a:p>
      </dgm:t>
    </dgm:pt>
    <dgm:pt modelId="{33CB256C-6C7D-4AD6-90E9-3E3CBB203251}" type="parTrans" cxnId="{E85D6868-C30C-49B4-98B4-3758A48EAE9E}">
      <dgm:prSet/>
      <dgm:spPr/>
      <dgm:t>
        <a:bodyPr/>
        <a:lstStyle/>
        <a:p>
          <a:endParaRPr lang="en-US"/>
        </a:p>
      </dgm:t>
    </dgm:pt>
    <dgm:pt modelId="{EAA3FE9B-99B1-496C-A572-6AF9BE2A9E8E}" type="sibTrans" cxnId="{E85D6868-C30C-49B4-98B4-3758A48EAE9E}">
      <dgm:prSet/>
      <dgm:spPr/>
      <dgm:t>
        <a:bodyPr/>
        <a:lstStyle/>
        <a:p>
          <a:endParaRPr lang="en-US"/>
        </a:p>
      </dgm:t>
    </dgm:pt>
    <dgm:pt modelId="{F22838E1-79C7-4C94-8738-0205A8EF4A07}">
      <dgm:prSet custT="1"/>
      <dgm:spPr/>
      <dgm:t>
        <a:bodyPr/>
        <a:lstStyle/>
        <a:p>
          <a:r>
            <a:rPr lang="en-US" sz="1400" dirty="0"/>
            <a:t>New Initiative Impacts</a:t>
          </a:r>
        </a:p>
      </dgm:t>
    </dgm:pt>
    <dgm:pt modelId="{1903665C-8520-4FCB-AF23-5FD65348E5C8}" type="parTrans" cxnId="{378035B2-651E-4DBB-A045-1D69CF88AAED}">
      <dgm:prSet/>
      <dgm:spPr/>
      <dgm:t>
        <a:bodyPr/>
        <a:lstStyle/>
        <a:p>
          <a:endParaRPr lang="en-US"/>
        </a:p>
      </dgm:t>
    </dgm:pt>
    <dgm:pt modelId="{4FD43948-2EAF-4689-B49B-FC83A5F6ADE3}" type="sibTrans" cxnId="{378035B2-651E-4DBB-A045-1D69CF88AAED}">
      <dgm:prSet/>
      <dgm:spPr/>
      <dgm:t>
        <a:bodyPr/>
        <a:lstStyle/>
        <a:p>
          <a:endParaRPr lang="en-US"/>
        </a:p>
      </dgm:t>
    </dgm:pt>
    <dgm:pt modelId="{7E6287C3-262F-4992-969D-246A6AB852BB}">
      <dgm:prSet custT="1"/>
      <dgm:spPr>
        <a:solidFill>
          <a:schemeClr val="accent6">
            <a:lumMod val="50000"/>
          </a:schemeClr>
        </a:solidFill>
      </dgm:spPr>
      <dgm:t>
        <a:bodyPr/>
        <a:lstStyle/>
        <a:p>
          <a:r>
            <a:rPr lang="en-US" sz="1800" b="1" kern="1200" dirty="0">
              <a:latin typeface="+mn-lt"/>
            </a:rPr>
            <a:t>NCCC Financial Projections</a:t>
          </a:r>
          <a:endParaRPr lang="en-US" sz="1800" kern="1200" dirty="0">
            <a:latin typeface="+mn-lt"/>
          </a:endParaRPr>
        </a:p>
      </dgm:t>
    </dgm:pt>
    <dgm:pt modelId="{BC425E9D-2041-45AC-BCC9-F8D14B0C22CD}" type="parTrans" cxnId="{D73B886C-B25C-4CB6-A886-83975C91ACD3}">
      <dgm:prSet/>
      <dgm:spPr/>
      <dgm:t>
        <a:bodyPr/>
        <a:lstStyle/>
        <a:p>
          <a:endParaRPr lang="en-US"/>
        </a:p>
      </dgm:t>
    </dgm:pt>
    <dgm:pt modelId="{A890C4F4-F0C1-400B-ACA2-64936FC39A9A}" type="sibTrans" cxnId="{D73B886C-B25C-4CB6-A886-83975C91ACD3}">
      <dgm:prSet/>
      <dgm:spPr/>
      <dgm:t>
        <a:bodyPr/>
        <a:lstStyle/>
        <a:p>
          <a:endParaRPr lang="en-US"/>
        </a:p>
      </dgm:t>
    </dgm:pt>
    <dgm:pt modelId="{68A680E8-C2DE-4A09-8361-483C7BEA779C}">
      <dgm:prSet custT="1"/>
      <dgm:spPr/>
      <dgm:t>
        <a:bodyPr/>
        <a:lstStyle/>
        <a:p>
          <a:r>
            <a:rPr lang="en-US" sz="1400" dirty="0"/>
            <a:t>Improving the Operating Deficit</a:t>
          </a:r>
        </a:p>
      </dgm:t>
    </dgm:pt>
    <dgm:pt modelId="{5D942191-D834-4054-9921-F01D9E7F1B58}" type="parTrans" cxnId="{9262AE3A-F7E1-4EF2-993A-08421D5F1FBA}">
      <dgm:prSet/>
      <dgm:spPr/>
      <dgm:t>
        <a:bodyPr/>
        <a:lstStyle/>
        <a:p>
          <a:endParaRPr lang="en-US"/>
        </a:p>
      </dgm:t>
    </dgm:pt>
    <dgm:pt modelId="{C64E4C90-42DE-4E82-B9E5-D734786B5063}" type="sibTrans" cxnId="{9262AE3A-F7E1-4EF2-993A-08421D5F1FBA}">
      <dgm:prSet/>
      <dgm:spPr/>
      <dgm:t>
        <a:bodyPr/>
        <a:lstStyle/>
        <a:p>
          <a:endParaRPr lang="en-US"/>
        </a:p>
      </dgm:t>
    </dgm:pt>
    <dgm:pt modelId="{E536FC45-B18E-4A03-8B8C-13D1EE535A34}">
      <dgm:prSet custT="1"/>
      <dgm:spPr/>
      <dgm:t>
        <a:bodyPr/>
        <a:lstStyle/>
        <a:p>
          <a:r>
            <a:rPr lang="en-US" sz="1400" dirty="0"/>
            <a:t>Healthy Fund Balance</a:t>
          </a:r>
        </a:p>
      </dgm:t>
    </dgm:pt>
    <dgm:pt modelId="{E3C06D74-3321-4CAE-818C-4418971810BB}" type="parTrans" cxnId="{8F099A42-3639-4BC8-812A-1A6D1E2069F4}">
      <dgm:prSet/>
      <dgm:spPr/>
      <dgm:t>
        <a:bodyPr/>
        <a:lstStyle/>
        <a:p>
          <a:endParaRPr lang="en-US"/>
        </a:p>
      </dgm:t>
    </dgm:pt>
    <dgm:pt modelId="{C15B163A-2D60-4CAC-85C4-986C00980C61}" type="sibTrans" cxnId="{8F099A42-3639-4BC8-812A-1A6D1E2069F4}">
      <dgm:prSet/>
      <dgm:spPr/>
      <dgm:t>
        <a:bodyPr/>
        <a:lstStyle/>
        <a:p>
          <a:endParaRPr lang="en-US"/>
        </a:p>
      </dgm:t>
    </dgm:pt>
    <dgm:pt modelId="{32EA4FE8-5655-4B03-86F5-BF436C041648}">
      <dgm:prSet custT="1"/>
      <dgm:spPr>
        <a:solidFill>
          <a:schemeClr val="accent6">
            <a:lumMod val="50000"/>
          </a:schemeClr>
        </a:solidFill>
      </dgm:spPr>
      <dgm:t>
        <a:bodyPr/>
        <a:lstStyle/>
        <a:p>
          <a:r>
            <a:rPr lang="en-US" sz="1800" b="1" kern="1200" dirty="0">
              <a:latin typeface="+mn-lt"/>
            </a:rPr>
            <a:t>Business </a:t>
          </a:r>
          <a:r>
            <a:rPr lang="en-US" sz="1800" b="1" kern="1200" dirty="0">
              <a:solidFill>
                <a:prstClr val="white"/>
              </a:solidFill>
              <a:latin typeface="+mn-lt"/>
              <a:ea typeface="+mn-ea"/>
              <a:cs typeface="+mn-cs"/>
            </a:rPr>
            <a:t>Program Enrollment Trends</a:t>
          </a:r>
          <a:endParaRPr lang="en-US" sz="1800" kern="1200" dirty="0">
            <a:latin typeface="+mn-lt"/>
          </a:endParaRPr>
        </a:p>
      </dgm:t>
    </dgm:pt>
    <dgm:pt modelId="{0F6C0DD6-EECA-4583-8FB2-336C6E22D1A6}" type="parTrans" cxnId="{454C78FE-45BC-47DC-9AD4-A7083FDB8AB2}">
      <dgm:prSet/>
      <dgm:spPr/>
      <dgm:t>
        <a:bodyPr/>
        <a:lstStyle/>
        <a:p>
          <a:endParaRPr lang="en-US"/>
        </a:p>
      </dgm:t>
    </dgm:pt>
    <dgm:pt modelId="{E3AC024B-5E2C-4327-89CA-5F5FDEFC139C}" type="sibTrans" cxnId="{454C78FE-45BC-47DC-9AD4-A7083FDB8AB2}">
      <dgm:prSet/>
      <dgm:spPr/>
      <dgm:t>
        <a:bodyPr/>
        <a:lstStyle/>
        <a:p>
          <a:endParaRPr lang="en-US"/>
        </a:p>
      </dgm:t>
    </dgm:pt>
    <dgm:pt modelId="{E12C8A7D-CCAA-4AE3-94E7-CA914FC01782}">
      <dgm:prSet custT="1"/>
      <dgm:spPr/>
      <dgm:t>
        <a:bodyPr/>
        <a:lstStyle/>
        <a:p>
          <a:r>
            <a:rPr lang="en-US" sz="1400" dirty="0"/>
            <a:t>2</a:t>
          </a:r>
          <a:r>
            <a:rPr lang="en-US" sz="1400" baseline="30000" dirty="0"/>
            <a:t>nd</a:t>
          </a:r>
          <a:r>
            <a:rPr lang="en-US" sz="1400" dirty="0"/>
            <a:t> Chance Pell Program  (incarcerated students)</a:t>
          </a:r>
        </a:p>
      </dgm:t>
    </dgm:pt>
    <dgm:pt modelId="{62AEE83C-9A13-47FE-AF63-71E7D3481DDD}" type="parTrans" cxnId="{DF27DE04-3EE5-4236-89F8-B220AA8DF18E}">
      <dgm:prSet/>
      <dgm:spPr/>
      <dgm:t>
        <a:bodyPr/>
        <a:lstStyle/>
        <a:p>
          <a:endParaRPr lang="en-US"/>
        </a:p>
      </dgm:t>
    </dgm:pt>
    <dgm:pt modelId="{B7E7806E-CC72-48B5-86AE-1CDB2C3F1B3F}" type="sibTrans" cxnId="{DF27DE04-3EE5-4236-89F8-B220AA8DF18E}">
      <dgm:prSet/>
      <dgm:spPr/>
      <dgm:t>
        <a:bodyPr/>
        <a:lstStyle/>
        <a:p>
          <a:endParaRPr lang="en-US"/>
        </a:p>
      </dgm:t>
    </dgm:pt>
    <dgm:pt modelId="{4D6F232A-AE85-40AA-8868-E4EE14A84778}">
      <dgm:prSet custT="1"/>
      <dgm:spPr/>
      <dgm:t>
        <a:bodyPr/>
        <a:lstStyle/>
        <a:p>
          <a:r>
            <a:rPr lang="en-US" sz="1400" dirty="0"/>
            <a:t>In/Out of State Students</a:t>
          </a:r>
        </a:p>
      </dgm:t>
    </dgm:pt>
    <dgm:pt modelId="{25873CC3-B24C-4089-948B-4317AD4734C2}" type="parTrans" cxnId="{FE33A209-22A5-4B91-96AC-0C96581A8C3B}">
      <dgm:prSet/>
      <dgm:spPr/>
      <dgm:t>
        <a:bodyPr/>
        <a:lstStyle/>
        <a:p>
          <a:endParaRPr lang="en-US"/>
        </a:p>
      </dgm:t>
    </dgm:pt>
    <dgm:pt modelId="{68235DE7-6FD0-455A-8FDF-2D8C1AAD5CB9}" type="sibTrans" cxnId="{FE33A209-22A5-4B91-96AC-0C96581A8C3B}">
      <dgm:prSet/>
      <dgm:spPr/>
      <dgm:t>
        <a:bodyPr/>
        <a:lstStyle/>
        <a:p>
          <a:endParaRPr lang="en-US"/>
        </a:p>
      </dgm:t>
    </dgm:pt>
    <dgm:pt modelId="{DD20802F-F39B-4798-A2AB-6575D94B316F}" type="pres">
      <dgm:prSet presAssocID="{9CDB9C28-9247-4A39-809B-6678F488B17A}" presName="linear" presStyleCnt="0">
        <dgm:presLayoutVars>
          <dgm:animLvl val="lvl"/>
          <dgm:resizeHandles val="exact"/>
        </dgm:presLayoutVars>
      </dgm:prSet>
      <dgm:spPr/>
    </dgm:pt>
    <dgm:pt modelId="{1E9B3E53-EDCB-4CFC-9CA0-1E4400C30239}" type="pres">
      <dgm:prSet presAssocID="{C39235C9-33C9-4E82-A65C-A5C3B42C59DA}" presName="parentText" presStyleLbl="node1" presStyleIdx="0" presStyleCnt="3" custLinFactNeighborX="21">
        <dgm:presLayoutVars>
          <dgm:chMax val="0"/>
          <dgm:bulletEnabled val="1"/>
        </dgm:presLayoutVars>
      </dgm:prSet>
      <dgm:spPr/>
    </dgm:pt>
    <dgm:pt modelId="{F24651B8-6CD7-47B5-953D-DD1E2D8CEF47}" type="pres">
      <dgm:prSet presAssocID="{C39235C9-33C9-4E82-A65C-A5C3B42C59DA}" presName="childText" presStyleLbl="revTx" presStyleIdx="0" presStyleCnt="3" custLinFactNeighborY="2972">
        <dgm:presLayoutVars>
          <dgm:bulletEnabled val="1"/>
        </dgm:presLayoutVars>
      </dgm:prSet>
      <dgm:spPr/>
    </dgm:pt>
    <dgm:pt modelId="{9A87BDF8-FE6F-4E26-A5C4-B005792A14EF}" type="pres">
      <dgm:prSet presAssocID="{7E6287C3-262F-4992-969D-246A6AB852BB}" presName="parentText" presStyleLbl="node1" presStyleIdx="1" presStyleCnt="3" custLinFactNeighborY="-35922">
        <dgm:presLayoutVars>
          <dgm:chMax val="0"/>
          <dgm:bulletEnabled val="1"/>
        </dgm:presLayoutVars>
      </dgm:prSet>
      <dgm:spPr/>
    </dgm:pt>
    <dgm:pt modelId="{1AC956D9-41C0-49C0-8386-0923360240C7}" type="pres">
      <dgm:prSet presAssocID="{7E6287C3-262F-4992-969D-246A6AB852BB}" presName="childText" presStyleLbl="revTx" presStyleIdx="1" presStyleCnt="3" custLinFactNeighborY="-27013">
        <dgm:presLayoutVars>
          <dgm:bulletEnabled val="1"/>
        </dgm:presLayoutVars>
      </dgm:prSet>
      <dgm:spPr/>
    </dgm:pt>
    <dgm:pt modelId="{229E1241-1E0F-41F6-8AB7-47F97DCD21EF}" type="pres">
      <dgm:prSet presAssocID="{32EA4FE8-5655-4B03-86F5-BF436C041648}" presName="parentText" presStyleLbl="node1" presStyleIdx="2" presStyleCnt="3" custLinFactNeighborY="-19757">
        <dgm:presLayoutVars>
          <dgm:chMax val="0"/>
          <dgm:bulletEnabled val="1"/>
        </dgm:presLayoutVars>
      </dgm:prSet>
      <dgm:spPr/>
    </dgm:pt>
    <dgm:pt modelId="{E2F06C95-63EA-4796-A6FD-1AA1D203BF80}" type="pres">
      <dgm:prSet presAssocID="{32EA4FE8-5655-4B03-86F5-BF436C041648}" presName="childText" presStyleLbl="revTx" presStyleIdx="2" presStyleCnt="3" custLinFactNeighborY="-9946">
        <dgm:presLayoutVars>
          <dgm:bulletEnabled val="1"/>
        </dgm:presLayoutVars>
      </dgm:prSet>
      <dgm:spPr/>
    </dgm:pt>
  </dgm:ptLst>
  <dgm:cxnLst>
    <dgm:cxn modelId="{DF27DE04-3EE5-4236-89F8-B220AA8DF18E}" srcId="{32EA4FE8-5655-4B03-86F5-BF436C041648}" destId="{E12C8A7D-CCAA-4AE3-94E7-CA914FC01782}" srcOrd="0" destOrd="0" parTransId="{62AEE83C-9A13-47FE-AF63-71E7D3481DDD}" sibTransId="{B7E7806E-CC72-48B5-86AE-1CDB2C3F1B3F}"/>
    <dgm:cxn modelId="{FE33A209-22A5-4B91-96AC-0C96581A8C3B}" srcId="{32EA4FE8-5655-4B03-86F5-BF436C041648}" destId="{4D6F232A-AE85-40AA-8868-E4EE14A84778}" srcOrd="1" destOrd="0" parTransId="{25873CC3-B24C-4089-948B-4317AD4734C2}" sibTransId="{68235DE7-6FD0-455A-8FDF-2D8C1AAD5CB9}"/>
    <dgm:cxn modelId="{5F099A26-74B2-438F-AC62-0A5E728E3F16}" type="presOf" srcId="{4D6F232A-AE85-40AA-8868-E4EE14A84778}" destId="{E2F06C95-63EA-4796-A6FD-1AA1D203BF80}" srcOrd="0" destOrd="1" presId="urn:microsoft.com/office/officeart/2005/8/layout/vList2"/>
    <dgm:cxn modelId="{9262AE3A-F7E1-4EF2-993A-08421D5F1FBA}" srcId="{7E6287C3-262F-4992-969D-246A6AB852BB}" destId="{68A680E8-C2DE-4A09-8361-483C7BEA779C}" srcOrd="0" destOrd="0" parTransId="{5D942191-D834-4054-9921-F01D9E7F1B58}" sibTransId="{C64E4C90-42DE-4E82-B9E5-D734786B5063}"/>
    <dgm:cxn modelId="{8F099A42-3639-4BC8-812A-1A6D1E2069F4}" srcId="{7E6287C3-262F-4992-969D-246A6AB852BB}" destId="{E536FC45-B18E-4A03-8B8C-13D1EE535A34}" srcOrd="1" destOrd="0" parTransId="{E3C06D74-3321-4CAE-818C-4418971810BB}" sibTransId="{C15B163A-2D60-4CAC-85C4-986C00980C61}"/>
    <dgm:cxn modelId="{01F30343-7891-43D0-8E54-5E33B5C2F0C8}" type="presOf" srcId="{9CDB9C28-9247-4A39-809B-6678F488B17A}" destId="{DD20802F-F39B-4798-A2AB-6575D94B316F}" srcOrd="0" destOrd="0" presId="urn:microsoft.com/office/officeart/2005/8/layout/vList2"/>
    <dgm:cxn modelId="{E85D6868-C30C-49B4-98B4-3758A48EAE9E}" srcId="{9CDB9C28-9247-4A39-809B-6678F488B17A}" destId="{C39235C9-33C9-4E82-A65C-A5C3B42C59DA}" srcOrd="0" destOrd="0" parTransId="{33CB256C-6C7D-4AD6-90E9-3E3CBB203251}" sibTransId="{EAA3FE9B-99B1-496C-A572-6AF9BE2A9E8E}"/>
    <dgm:cxn modelId="{D73B886C-B25C-4CB6-A886-83975C91ACD3}" srcId="{9CDB9C28-9247-4A39-809B-6678F488B17A}" destId="{7E6287C3-262F-4992-969D-246A6AB852BB}" srcOrd="1" destOrd="0" parTransId="{BC425E9D-2041-45AC-BCC9-F8D14B0C22CD}" sibTransId="{A890C4F4-F0C1-400B-ACA2-64936FC39A9A}"/>
    <dgm:cxn modelId="{E899CA4C-0416-4DCD-92D1-BFB175AD39D2}" type="presOf" srcId="{32EA4FE8-5655-4B03-86F5-BF436C041648}" destId="{229E1241-1E0F-41F6-8AB7-47F97DCD21EF}" srcOrd="0" destOrd="0" presId="urn:microsoft.com/office/officeart/2005/8/layout/vList2"/>
    <dgm:cxn modelId="{F1D27C7C-27B1-47B6-9594-2A24EA8E5A91}" type="presOf" srcId="{E12C8A7D-CCAA-4AE3-94E7-CA914FC01782}" destId="{E2F06C95-63EA-4796-A6FD-1AA1D203BF80}" srcOrd="0" destOrd="0" presId="urn:microsoft.com/office/officeart/2005/8/layout/vList2"/>
    <dgm:cxn modelId="{B7A68586-1C5B-4B19-96EF-2C92280D7564}" type="presOf" srcId="{F22838E1-79C7-4C94-8738-0205A8EF4A07}" destId="{F24651B8-6CD7-47B5-953D-DD1E2D8CEF47}" srcOrd="0" destOrd="0" presId="urn:microsoft.com/office/officeart/2005/8/layout/vList2"/>
    <dgm:cxn modelId="{DF9A1988-B6DA-40CD-B9A2-1A84D181D351}" type="presOf" srcId="{68A680E8-C2DE-4A09-8361-483C7BEA779C}" destId="{1AC956D9-41C0-49C0-8386-0923360240C7}" srcOrd="0" destOrd="0" presId="urn:microsoft.com/office/officeart/2005/8/layout/vList2"/>
    <dgm:cxn modelId="{3BAA4DA0-CE17-4D49-AB50-1AD5EC000446}" type="presOf" srcId="{7E6287C3-262F-4992-969D-246A6AB852BB}" destId="{9A87BDF8-FE6F-4E26-A5C4-B005792A14EF}" srcOrd="0" destOrd="0" presId="urn:microsoft.com/office/officeart/2005/8/layout/vList2"/>
    <dgm:cxn modelId="{378035B2-651E-4DBB-A045-1D69CF88AAED}" srcId="{C39235C9-33C9-4E82-A65C-A5C3B42C59DA}" destId="{F22838E1-79C7-4C94-8738-0205A8EF4A07}" srcOrd="0" destOrd="0" parTransId="{1903665C-8520-4FCB-AF23-5FD65348E5C8}" sibTransId="{4FD43948-2EAF-4689-B49B-FC83A5F6ADE3}"/>
    <dgm:cxn modelId="{4A664CE7-A77F-49AC-BB4D-34B9978DB8D2}" type="presOf" srcId="{C39235C9-33C9-4E82-A65C-A5C3B42C59DA}" destId="{1E9B3E53-EDCB-4CFC-9CA0-1E4400C30239}" srcOrd="0" destOrd="0" presId="urn:microsoft.com/office/officeart/2005/8/layout/vList2"/>
    <dgm:cxn modelId="{ABFA49E9-BB11-47B1-A943-39A22FB9DCBF}" type="presOf" srcId="{E536FC45-B18E-4A03-8B8C-13D1EE535A34}" destId="{1AC956D9-41C0-49C0-8386-0923360240C7}" srcOrd="0" destOrd="1" presId="urn:microsoft.com/office/officeart/2005/8/layout/vList2"/>
    <dgm:cxn modelId="{454C78FE-45BC-47DC-9AD4-A7083FDB8AB2}" srcId="{9CDB9C28-9247-4A39-809B-6678F488B17A}" destId="{32EA4FE8-5655-4B03-86F5-BF436C041648}" srcOrd="2" destOrd="0" parTransId="{0F6C0DD6-EECA-4583-8FB2-336C6E22D1A6}" sibTransId="{E3AC024B-5E2C-4327-89CA-5F5FDEFC139C}"/>
    <dgm:cxn modelId="{502B4217-63CC-4392-92BA-86E7B5FD76D7}" type="presParOf" srcId="{DD20802F-F39B-4798-A2AB-6575D94B316F}" destId="{1E9B3E53-EDCB-4CFC-9CA0-1E4400C30239}" srcOrd="0" destOrd="0" presId="urn:microsoft.com/office/officeart/2005/8/layout/vList2"/>
    <dgm:cxn modelId="{F3DFB13D-7F5A-41DB-ACC3-FA82C659377C}" type="presParOf" srcId="{DD20802F-F39B-4798-A2AB-6575D94B316F}" destId="{F24651B8-6CD7-47B5-953D-DD1E2D8CEF47}" srcOrd="1" destOrd="0" presId="urn:microsoft.com/office/officeart/2005/8/layout/vList2"/>
    <dgm:cxn modelId="{8F0F2B09-9ED6-401F-A8C0-FEA8CE5892C4}" type="presParOf" srcId="{DD20802F-F39B-4798-A2AB-6575D94B316F}" destId="{9A87BDF8-FE6F-4E26-A5C4-B005792A14EF}" srcOrd="2" destOrd="0" presId="urn:microsoft.com/office/officeart/2005/8/layout/vList2"/>
    <dgm:cxn modelId="{8F98EC1B-57C3-4885-AC73-C3A45B812338}" type="presParOf" srcId="{DD20802F-F39B-4798-A2AB-6575D94B316F}" destId="{1AC956D9-41C0-49C0-8386-0923360240C7}" srcOrd="3" destOrd="0" presId="urn:microsoft.com/office/officeart/2005/8/layout/vList2"/>
    <dgm:cxn modelId="{BFA076E6-14A0-4270-9990-313C25C9F0FD}" type="presParOf" srcId="{DD20802F-F39B-4798-A2AB-6575D94B316F}" destId="{229E1241-1E0F-41F6-8AB7-47F97DCD21EF}" srcOrd="4" destOrd="0" presId="urn:microsoft.com/office/officeart/2005/8/layout/vList2"/>
    <dgm:cxn modelId="{1287F2A6-6706-49FF-BB06-238A6AFF4FD5}" type="presParOf" srcId="{DD20802F-F39B-4798-A2AB-6575D94B316F}" destId="{E2F06C95-63EA-4796-A6FD-1AA1D203BF8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BC9E5B-A18C-4F1D-95D2-AFAB18554FFA}"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0883BEF4-55DB-446A-A568-CD8EF520F443}">
      <dgm:prSet phldrT="[Text]"/>
      <dgm:spPr/>
      <dgm:t>
        <a:bodyPr/>
        <a:lstStyle/>
        <a:p>
          <a:pPr algn="ctr"/>
          <a:r>
            <a:rPr lang="en-US"/>
            <a:t>Personal Growth</a:t>
          </a:r>
        </a:p>
      </dgm:t>
    </dgm:pt>
    <dgm:pt modelId="{E76A1908-326A-42BB-9C26-B1D3C4098DEF}" type="parTrans" cxnId="{5B972F21-0C73-4C5F-B4B2-03D4EEE833F7}">
      <dgm:prSet/>
      <dgm:spPr/>
      <dgm:t>
        <a:bodyPr/>
        <a:lstStyle/>
        <a:p>
          <a:pPr algn="ctr"/>
          <a:endParaRPr lang="en-US"/>
        </a:p>
      </dgm:t>
    </dgm:pt>
    <dgm:pt modelId="{3CC2A659-783B-4219-9163-6CE073FA7F25}" type="sibTrans" cxnId="{5B972F21-0C73-4C5F-B4B2-03D4EEE833F7}">
      <dgm:prSet/>
      <dgm:spPr/>
      <dgm:t>
        <a:bodyPr/>
        <a:lstStyle/>
        <a:p>
          <a:pPr algn="ctr"/>
          <a:endParaRPr lang="en-US"/>
        </a:p>
      </dgm:t>
    </dgm:pt>
    <dgm:pt modelId="{F575BE9D-BDF9-446E-9CE9-C5EACBC76EFE}">
      <dgm:prSet phldrT="[Text]"/>
      <dgm:spPr/>
      <dgm:t>
        <a:bodyPr/>
        <a:lstStyle/>
        <a:p>
          <a:pPr algn="ctr"/>
          <a:r>
            <a:rPr lang="en-US"/>
            <a:t>Inclusion</a:t>
          </a:r>
        </a:p>
      </dgm:t>
    </dgm:pt>
    <dgm:pt modelId="{FA9F1D50-9CEA-4425-B02D-13A7F16BD17D}" type="parTrans" cxnId="{262B2091-C179-4341-BA7C-4157F0FA65D3}">
      <dgm:prSet/>
      <dgm:spPr/>
      <dgm:t>
        <a:bodyPr/>
        <a:lstStyle/>
        <a:p>
          <a:pPr algn="ctr"/>
          <a:endParaRPr lang="en-US"/>
        </a:p>
      </dgm:t>
    </dgm:pt>
    <dgm:pt modelId="{D793D661-2AD0-4547-A502-2BDA0125DBFF}" type="sibTrans" cxnId="{262B2091-C179-4341-BA7C-4157F0FA65D3}">
      <dgm:prSet/>
      <dgm:spPr/>
      <dgm:t>
        <a:bodyPr/>
        <a:lstStyle/>
        <a:p>
          <a:pPr algn="ctr"/>
          <a:endParaRPr lang="en-US"/>
        </a:p>
      </dgm:t>
    </dgm:pt>
    <dgm:pt modelId="{CA2A4A23-0527-44B3-B29B-48BFAA33F7B4}">
      <dgm:prSet phldrT="[Text]"/>
      <dgm:spPr/>
      <dgm:t>
        <a:bodyPr/>
        <a:lstStyle/>
        <a:p>
          <a:pPr algn="ctr"/>
          <a:r>
            <a:rPr lang="en-US"/>
            <a:t>Leadership Development</a:t>
          </a:r>
        </a:p>
      </dgm:t>
    </dgm:pt>
    <dgm:pt modelId="{35742972-4607-4EE5-AAFF-6E263C265966}" type="parTrans" cxnId="{2AB44B15-B67A-488C-943E-A5AD00484217}">
      <dgm:prSet/>
      <dgm:spPr/>
      <dgm:t>
        <a:bodyPr/>
        <a:lstStyle/>
        <a:p>
          <a:pPr algn="ctr"/>
          <a:endParaRPr lang="en-US"/>
        </a:p>
      </dgm:t>
    </dgm:pt>
    <dgm:pt modelId="{DD3F26BF-F3A8-4EC3-881B-992BB03C9FAA}" type="sibTrans" cxnId="{2AB44B15-B67A-488C-943E-A5AD00484217}">
      <dgm:prSet/>
      <dgm:spPr/>
      <dgm:t>
        <a:bodyPr/>
        <a:lstStyle/>
        <a:p>
          <a:pPr algn="ctr"/>
          <a:endParaRPr lang="en-US"/>
        </a:p>
      </dgm:t>
    </dgm:pt>
    <dgm:pt modelId="{4D89978C-A2DA-4887-A0AB-9DC6D4A2C2FE}">
      <dgm:prSet phldrT="[Text]"/>
      <dgm:spPr/>
      <dgm:t>
        <a:bodyPr/>
        <a:lstStyle/>
        <a:p>
          <a:pPr algn="ctr"/>
          <a:r>
            <a:rPr lang="en-US"/>
            <a:t>Wellness</a:t>
          </a:r>
        </a:p>
      </dgm:t>
    </dgm:pt>
    <dgm:pt modelId="{ACB9E1E4-13E9-42CA-9CCA-7FE4415642DD}" type="parTrans" cxnId="{01413D0E-A32F-42D7-AB04-66728FF6CF07}">
      <dgm:prSet/>
      <dgm:spPr/>
      <dgm:t>
        <a:bodyPr/>
        <a:lstStyle/>
        <a:p>
          <a:pPr algn="ctr"/>
          <a:endParaRPr lang="en-US"/>
        </a:p>
      </dgm:t>
    </dgm:pt>
    <dgm:pt modelId="{E3799CA2-2E68-4579-ADBA-56077E0157B9}" type="sibTrans" cxnId="{01413D0E-A32F-42D7-AB04-66728FF6CF07}">
      <dgm:prSet/>
      <dgm:spPr/>
      <dgm:t>
        <a:bodyPr/>
        <a:lstStyle/>
        <a:p>
          <a:pPr algn="ctr"/>
          <a:endParaRPr lang="en-US"/>
        </a:p>
      </dgm:t>
    </dgm:pt>
    <dgm:pt modelId="{2F714CA3-285C-415D-A66A-829BBA935645}">
      <dgm:prSet phldrT="[Text]"/>
      <dgm:spPr/>
      <dgm:t>
        <a:bodyPr/>
        <a:lstStyle/>
        <a:p>
          <a:pPr algn="ctr"/>
          <a:r>
            <a:rPr lang="en-US"/>
            <a:t>Future Planning</a:t>
          </a:r>
        </a:p>
      </dgm:t>
    </dgm:pt>
    <dgm:pt modelId="{BE035D75-0927-402E-914F-18175C26E643}" type="parTrans" cxnId="{58147E26-B9F4-4BC6-91FB-141EB94F05BB}">
      <dgm:prSet/>
      <dgm:spPr/>
      <dgm:t>
        <a:bodyPr/>
        <a:lstStyle/>
        <a:p>
          <a:pPr algn="ctr"/>
          <a:endParaRPr lang="en-US"/>
        </a:p>
      </dgm:t>
    </dgm:pt>
    <dgm:pt modelId="{D308BDF0-916D-47BB-9206-1535CB834C70}" type="sibTrans" cxnId="{58147E26-B9F4-4BC6-91FB-141EB94F05BB}">
      <dgm:prSet/>
      <dgm:spPr/>
      <dgm:t>
        <a:bodyPr/>
        <a:lstStyle/>
        <a:p>
          <a:pPr algn="ctr"/>
          <a:endParaRPr lang="en-US"/>
        </a:p>
      </dgm:t>
    </dgm:pt>
    <dgm:pt modelId="{B95230E0-F52A-401F-A778-E989BB180C7F}">
      <dgm:prSet phldrT="[Text]"/>
      <dgm:spPr/>
      <dgm:t>
        <a:bodyPr/>
        <a:lstStyle/>
        <a:p>
          <a:pPr algn="ctr"/>
          <a:r>
            <a:rPr lang="en-US"/>
            <a:t>Academic Success</a:t>
          </a:r>
        </a:p>
      </dgm:t>
    </dgm:pt>
    <dgm:pt modelId="{EDF8F6B3-01E3-4B89-8008-7723434E3B5A}" type="parTrans" cxnId="{8D729F15-1FFE-4072-9D60-1E00EC860673}">
      <dgm:prSet/>
      <dgm:spPr/>
      <dgm:t>
        <a:bodyPr/>
        <a:lstStyle/>
        <a:p>
          <a:pPr algn="ctr"/>
          <a:endParaRPr lang="en-US"/>
        </a:p>
      </dgm:t>
    </dgm:pt>
    <dgm:pt modelId="{0241F010-5C01-4790-95EE-D2F427AB6D98}" type="sibTrans" cxnId="{8D729F15-1FFE-4072-9D60-1E00EC860673}">
      <dgm:prSet/>
      <dgm:spPr/>
      <dgm:t>
        <a:bodyPr/>
        <a:lstStyle/>
        <a:p>
          <a:pPr algn="ctr"/>
          <a:endParaRPr lang="en-US"/>
        </a:p>
      </dgm:t>
    </dgm:pt>
    <dgm:pt modelId="{E7DB88B4-6573-42D6-A0B6-BE7D33AF2D0A}" type="pres">
      <dgm:prSet presAssocID="{AABC9E5B-A18C-4F1D-95D2-AFAB18554FFA}" presName="Name0" presStyleCnt="0">
        <dgm:presLayoutVars>
          <dgm:dir/>
          <dgm:resizeHandles val="exact"/>
        </dgm:presLayoutVars>
      </dgm:prSet>
      <dgm:spPr/>
    </dgm:pt>
    <dgm:pt modelId="{B0FB5111-30F0-472E-B874-2A03FBE049DF}" type="pres">
      <dgm:prSet presAssocID="{AABC9E5B-A18C-4F1D-95D2-AFAB18554FFA}" presName="cycle" presStyleCnt="0"/>
      <dgm:spPr/>
    </dgm:pt>
    <dgm:pt modelId="{6311C7A9-B1AE-405B-8E1F-2A8F5D461454}" type="pres">
      <dgm:prSet presAssocID="{0883BEF4-55DB-446A-A568-CD8EF520F443}" presName="nodeFirstNode" presStyleLbl="node1" presStyleIdx="0" presStyleCnt="6" custRadScaleRad="103553">
        <dgm:presLayoutVars>
          <dgm:bulletEnabled val="1"/>
        </dgm:presLayoutVars>
      </dgm:prSet>
      <dgm:spPr/>
    </dgm:pt>
    <dgm:pt modelId="{D081BE90-0440-4E7C-91BF-9B527F7A86D4}" type="pres">
      <dgm:prSet presAssocID="{3CC2A659-783B-4219-9163-6CE073FA7F25}" presName="sibTransFirstNode" presStyleLbl="bgShp" presStyleIdx="0" presStyleCnt="1" custLinFactNeighborX="687" custLinFactNeighborY="1145"/>
      <dgm:spPr/>
    </dgm:pt>
    <dgm:pt modelId="{BF6ACE3B-A95F-41E6-9F61-D719E22E707D}" type="pres">
      <dgm:prSet presAssocID="{F575BE9D-BDF9-446E-9CE9-C5EACBC76EFE}" presName="nodeFollowingNodes" presStyleLbl="node1" presStyleIdx="1" presStyleCnt="6">
        <dgm:presLayoutVars>
          <dgm:bulletEnabled val="1"/>
        </dgm:presLayoutVars>
      </dgm:prSet>
      <dgm:spPr/>
    </dgm:pt>
    <dgm:pt modelId="{2F752D60-5CC2-41FA-8DA7-BEE27A29B445}" type="pres">
      <dgm:prSet presAssocID="{CA2A4A23-0527-44B3-B29B-48BFAA33F7B4}" presName="nodeFollowingNodes" presStyleLbl="node1" presStyleIdx="2" presStyleCnt="6">
        <dgm:presLayoutVars>
          <dgm:bulletEnabled val="1"/>
        </dgm:presLayoutVars>
      </dgm:prSet>
      <dgm:spPr/>
    </dgm:pt>
    <dgm:pt modelId="{C4E436C5-3BD9-4F0E-8D03-0E54C4D9790B}" type="pres">
      <dgm:prSet presAssocID="{4D89978C-A2DA-4887-A0AB-9DC6D4A2C2FE}" presName="nodeFollowingNodes" presStyleLbl="node1" presStyleIdx="3" presStyleCnt="6">
        <dgm:presLayoutVars>
          <dgm:bulletEnabled val="1"/>
        </dgm:presLayoutVars>
      </dgm:prSet>
      <dgm:spPr/>
    </dgm:pt>
    <dgm:pt modelId="{8F2CFDCE-D523-4DCC-9892-AA17CC3C996F}" type="pres">
      <dgm:prSet presAssocID="{2F714CA3-285C-415D-A66A-829BBA935645}" presName="nodeFollowingNodes" presStyleLbl="node1" presStyleIdx="4" presStyleCnt="6">
        <dgm:presLayoutVars>
          <dgm:bulletEnabled val="1"/>
        </dgm:presLayoutVars>
      </dgm:prSet>
      <dgm:spPr/>
    </dgm:pt>
    <dgm:pt modelId="{6E9D1E13-AD04-4E1C-876C-452C7D18D642}" type="pres">
      <dgm:prSet presAssocID="{B95230E0-F52A-401F-A778-E989BB180C7F}" presName="nodeFollowingNodes" presStyleLbl="node1" presStyleIdx="5" presStyleCnt="6">
        <dgm:presLayoutVars>
          <dgm:bulletEnabled val="1"/>
        </dgm:presLayoutVars>
      </dgm:prSet>
      <dgm:spPr/>
    </dgm:pt>
  </dgm:ptLst>
  <dgm:cxnLst>
    <dgm:cxn modelId="{F0D21504-00BE-4ECD-A021-16A7B32BED3B}" type="presOf" srcId="{2F714CA3-285C-415D-A66A-829BBA935645}" destId="{8F2CFDCE-D523-4DCC-9892-AA17CC3C996F}" srcOrd="0" destOrd="0" presId="urn:microsoft.com/office/officeart/2005/8/layout/cycle3"/>
    <dgm:cxn modelId="{01413D0E-A32F-42D7-AB04-66728FF6CF07}" srcId="{AABC9E5B-A18C-4F1D-95D2-AFAB18554FFA}" destId="{4D89978C-A2DA-4887-A0AB-9DC6D4A2C2FE}" srcOrd="3" destOrd="0" parTransId="{ACB9E1E4-13E9-42CA-9CCA-7FE4415642DD}" sibTransId="{E3799CA2-2E68-4579-ADBA-56077E0157B9}"/>
    <dgm:cxn modelId="{2AB44B15-B67A-488C-943E-A5AD00484217}" srcId="{AABC9E5B-A18C-4F1D-95D2-AFAB18554FFA}" destId="{CA2A4A23-0527-44B3-B29B-48BFAA33F7B4}" srcOrd="2" destOrd="0" parTransId="{35742972-4607-4EE5-AAFF-6E263C265966}" sibTransId="{DD3F26BF-F3A8-4EC3-881B-992BB03C9FAA}"/>
    <dgm:cxn modelId="{8D729F15-1FFE-4072-9D60-1E00EC860673}" srcId="{AABC9E5B-A18C-4F1D-95D2-AFAB18554FFA}" destId="{B95230E0-F52A-401F-A778-E989BB180C7F}" srcOrd="5" destOrd="0" parTransId="{EDF8F6B3-01E3-4B89-8008-7723434E3B5A}" sibTransId="{0241F010-5C01-4790-95EE-D2F427AB6D98}"/>
    <dgm:cxn modelId="{A9DAC318-23F6-483C-A2DB-7A514B6D087E}" type="presOf" srcId="{CA2A4A23-0527-44B3-B29B-48BFAA33F7B4}" destId="{2F752D60-5CC2-41FA-8DA7-BEE27A29B445}" srcOrd="0" destOrd="0" presId="urn:microsoft.com/office/officeart/2005/8/layout/cycle3"/>
    <dgm:cxn modelId="{5B972F21-0C73-4C5F-B4B2-03D4EEE833F7}" srcId="{AABC9E5B-A18C-4F1D-95D2-AFAB18554FFA}" destId="{0883BEF4-55DB-446A-A568-CD8EF520F443}" srcOrd="0" destOrd="0" parTransId="{E76A1908-326A-42BB-9C26-B1D3C4098DEF}" sibTransId="{3CC2A659-783B-4219-9163-6CE073FA7F25}"/>
    <dgm:cxn modelId="{58147E26-B9F4-4BC6-91FB-141EB94F05BB}" srcId="{AABC9E5B-A18C-4F1D-95D2-AFAB18554FFA}" destId="{2F714CA3-285C-415D-A66A-829BBA935645}" srcOrd="4" destOrd="0" parTransId="{BE035D75-0927-402E-914F-18175C26E643}" sibTransId="{D308BDF0-916D-47BB-9206-1535CB834C70}"/>
    <dgm:cxn modelId="{5AA22490-5FFB-4F1C-8C79-B149854C260A}" type="presOf" srcId="{AABC9E5B-A18C-4F1D-95D2-AFAB18554FFA}" destId="{E7DB88B4-6573-42D6-A0B6-BE7D33AF2D0A}" srcOrd="0" destOrd="0" presId="urn:microsoft.com/office/officeart/2005/8/layout/cycle3"/>
    <dgm:cxn modelId="{262B2091-C179-4341-BA7C-4157F0FA65D3}" srcId="{AABC9E5B-A18C-4F1D-95D2-AFAB18554FFA}" destId="{F575BE9D-BDF9-446E-9CE9-C5EACBC76EFE}" srcOrd="1" destOrd="0" parTransId="{FA9F1D50-9CEA-4425-B02D-13A7F16BD17D}" sibTransId="{D793D661-2AD0-4547-A502-2BDA0125DBFF}"/>
    <dgm:cxn modelId="{4B2C619F-ABEF-4D62-BC81-852B4B833ED9}" type="presOf" srcId="{4D89978C-A2DA-4887-A0AB-9DC6D4A2C2FE}" destId="{C4E436C5-3BD9-4F0E-8D03-0E54C4D9790B}" srcOrd="0" destOrd="0" presId="urn:microsoft.com/office/officeart/2005/8/layout/cycle3"/>
    <dgm:cxn modelId="{BF7CABA5-AF51-4F76-BDBB-68213FAABC03}" type="presOf" srcId="{B95230E0-F52A-401F-A778-E989BB180C7F}" destId="{6E9D1E13-AD04-4E1C-876C-452C7D18D642}" srcOrd="0" destOrd="0" presId="urn:microsoft.com/office/officeart/2005/8/layout/cycle3"/>
    <dgm:cxn modelId="{7B908BBC-D5D8-4957-9821-9D61D190137C}" type="presOf" srcId="{3CC2A659-783B-4219-9163-6CE073FA7F25}" destId="{D081BE90-0440-4E7C-91BF-9B527F7A86D4}" srcOrd="0" destOrd="0" presId="urn:microsoft.com/office/officeart/2005/8/layout/cycle3"/>
    <dgm:cxn modelId="{C13C67C0-7987-4A2C-B084-314F35248609}" type="presOf" srcId="{F575BE9D-BDF9-446E-9CE9-C5EACBC76EFE}" destId="{BF6ACE3B-A95F-41E6-9F61-D719E22E707D}" srcOrd="0" destOrd="0" presId="urn:microsoft.com/office/officeart/2005/8/layout/cycle3"/>
    <dgm:cxn modelId="{3DC0E1F3-48F1-4C79-809B-A69EEE33ECAE}" type="presOf" srcId="{0883BEF4-55DB-446A-A568-CD8EF520F443}" destId="{6311C7A9-B1AE-405B-8E1F-2A8F5D461454}" srcOrd="0" destOrd="0" presId="urn:microsoft.com/office/officeart/2005/8/layout/cycle3"/>
    <dgm:cxn modelId="{35418A0F-58DA-4B17-B7F6-1182893DCD32}" type="presParOf" srcId="{E7DB88B4-6573-42D6-A0B6-BE7D33AF2D0A}" destId="{B0FB5111-30F0-472E-B874-2A03FBE049DF}" srcOrd="0" destOrd="0" presId="urn:microsoft.com/office/officeart/2005/8/layout/cycle3"/>
    <dgm:cxn modelId="{94929231-F008-41E8-A631-EAC93BB4809A}" type="presParOf" srcId="{B0FB5111-30F0-472E-B874-2A03FBE049DF}" destId="{6311C7A9-B1AE-405B-8E1F-2A8F5D461454}" srcOrd="0" destOrd="0" presId="urn:microsoft.com/office/officeart/2005/8/layout/cycle3"/>
    <dgm:cxn modelId="{C59F2EF8-02DC-4CCC-A536-B5DA0D9980BB}" type="presParOf" srcId="{B0FB5111-30F0-472E-B874-2A03FBE049DF}" destId="{D081BE90-0440-4E7C-91BF-9B527F7A86D4}" srcOrd="1" destOrd="0" presId="urn:microsoft.com/office/officeart/2005/8/layout/cycle3"/>
    <dgm:cxn modelId="{2462CE59-C5C1-42C2-B7D5-50DE04A1429F}" type="presParOf" srcId="{B0FB5111-30F0-472E-B874-2A03FBE049DF}" destId="{BF6ACE3B-A95F-41E6-9F61-D719E22E707D}" srcOrd="2" destOrd="0" presId="urn:microsoft.com/office/officeart/2005/8/layout/cycle3"/>
    <dgm:cxn modelId="{24C63E15-723E-4B70-87FE-2FD49A33479B}" type="presParOf" srcId="{B0FB5111-30F0-472E-B874-2A03FBE049DF}" destId="{2F752D60-5CC2-41FA-8DA7-BEE27A29B445}" srcOrd="3" destOrd="0" presId="urn:microsoft.com/office/officeart/2005/8/layout/cycle3"/>
    <dgm:cxn modelId="{22C1F814-2770-4270-8A4D-C83B8C2A94CD}" type="presParOf" srcId="{B0FB5111-30F0-472E-B874-2A03FBE049DF}" destId="{C4E436C5-3BD9-4F0E-8D03-0E54C4D9790B}" srcOrd="4" destOrd="0" presId="urn:microsoft.com/office/officeart/2005/8/layout/cycle3"/>
    <dgm:cxn modelId="{35185CE2-539D-4E96-9BA6-F9E489D70AAE}" type="presParOf" srcId="{B0FB5111-30F0-472E-B874-2A03FBE049DF}" destId="{8F2CFDCE-D523-4DCC-9892-AA17CC3C996F}" srcOrd="5" destOrd="0" presId="urn:microsoft.com/office/officeart/2005/8/layout/cycle3"/>
    <dgm:cxn modelId="{88573B19-A935-4FD8-8578-F4469ECCC0D3}" type="presParOf" srcId="{B0FB5111-30F0-472E-B874-2A03FBE049DF}" destId="{6E9D1E13-AD04-4E1C-876C-452C7D18D642}" srcOrd="6"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B3E53-EDCB-4CFC-9CA0-1E4400C30239}">
      <dsp:nvSpPr>
        <dsp:cNvPr id="0" name=""/>
        <dsp:cNvSpPr/>
      </dsp:nvSpPr>
      <dsp:spPr>
        <a:xfrm>
          <a:off x="0" y="655"/>
          <a:ext cx="7485413" cy="58032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n-lt"/>
            </a:rPr>
            <a:t>NCCC AAFTE Enrollment Trends</a:t>
          </a:r>
          <a:endParaRPr lang="en-US" sz="1800" kern="1200" dirty="0">
            <a:latin typeface="+mn-lt"/>
          </a:endParaRPr>
        </a:p>
      </dsp:txBody>
      <dsp:txXfrm>
        <a:off x="28329" y="28984"/>
        <a:ext cx="7428755" cy="523662"/>
      </dsp:txXfrm>
    </dsp:sp>
    <dsp:sp modelId="{F24651B8-6CD7-47B5-953D-DD1E2D8CEF47}">
      <dsp:nvSpPr>
        <dsp:cNvPr id="0" name=""/>
        <dsp:cNvSpPr/>
      </dsp:nvSpPr>
      <dsp:spPr>
        <a:xfrm>
          <a:off x="0" y="598222"/>
          <a:ext cx="7485413"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66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New Initiative Impacts</a:t>
          </a:r>
        </a:p>
      </dsp:txBody>
      <dsp:txXfrm>
        <a:off x="0" y="598222"/>
        <a:ext cx="7485413" cy="513360"/>
      </dsp:txXfrm>
    </dsp:sp>
    <dsp:sp modelId="{9A87BDF8-FE6F-4E26-A5C4-B005792A14EF}">
      <dsp:nvSpPr>
        <dsp:cNvPr id="0" name=""/>
        <dsp:cNvSpPr/>
      </dsp:nvSpPr>
      <dsp:spPr>
        <a:xfrm>
          <a:off x="0" y="909926"/>
          <a:ext cx="7485413" cy="58032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n-lt"/>
            </a:rPr>
            <a:t>NCCC Financial Projections</a:t>
          </a:r>
          <a:endParaRPr lang="en-US" sz="1800" kern="1200" dirty="0">
            <a:latin typeface="+mn-lt"/>
          </a:endParaRPr>
        </a:p>
      </dsp:txBody>
      <dsp:txXfrm>
        <a:off x="28329" y="938255"/>
        <a:ext cx="7428755" cy="523662"/>
      </dsp:txXfrm>
    </dsp:sp>
    <dsp:sp modelId="{1AC956D9-41C0-49C0-8386-0923360240C7}">
      <dsp:nvSpPr>
        <dsp:cNvPr id="0" name=""/>
        <dsp:cNvSpPr/>
      </dsp:nvSpPr>
      <dsp:spPr>
        <a:xfrm>
          <a:off x="0" y="1517893"/>
          <a:ext cx="7485413"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66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Improving the Operating Deficit</a:t>
          </a:r>
        </a:p>
        <a:p>
          <a:pPr marL="114300" lvl="1" indent="-114300" algn="l" defTabSz="622300">
            <a:lnSpc>
              <a:spcPct val="90000"/>
            </a:lnSpc>
            <a:spcBef>
              <a:spcPct val="0"/>
            </a:spcBef>
            <a:spcAft>
              <a:spcPct val="20000"/>
            </a:spcAft>
            <a:buChar char="•"/>
          </a:pPr>
          <a:r>
            <a:rPr lang="en-US" sz="1400" kern="1200" dirty="0"/>
            <a:t>Healthy Fund Balance</a:t>
          </a:r>
        </a:p>
      </dsp:txBody>
      <dsp:txXfrm>
        <a:off x="0" y="1517893"/>
        <a:ext cx="7485413" cy="513360"/>
      </dsp:txXfrm>
    </dsp:sp>
    <dsp:sp modelId="{229E1241-1E0F-41F6-8AB7-47F97DCD21EF}">
      <dsp:nvSpPr>
        <dsp:cNvPr id="0" name=""/>
        <dsp:cNvSpPr/>
      </dsp:nvSpPr>
      <dsp:spPr>
        <a:xfrm>
          <a:off x="0" y="2086590"/>
          <a:ext cx="7485413" cy="58032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mn-lt"/>
            </a:rPr>
            <a:t>Business </a:t>
          </a:r>
          <a:r>
            <a:rPr lang="en-US" sz="1800" b="1" kern="1200" dirty="0">
              <a:solidFill>
                <a:prstClr val="white"/>
              </a:solidFill>
              <a:latin typeface="+mn-lt"/>
              <a:ea typeface="+mn-ea"/>
              <a:cs typeface="+mn-cs"/>
            </a:rPr>
            <a:t>Program Enrollment Trends</a:t>
          </a:r>
          <a:endParaRPr lang="en-US" sz="1800" kern="1200" dirty="0">
            <a:latin typeface="+mn-lt"/>
          </a:endParaRPr>
        </a:p>
      </dsp:txBody>
      <dsp:txXfrm>
        <a:off x="28329" y="2114919"/>
        <a:ext cx="7428755" cy="523662"/>
      </dsp:txXfrm>
    </dsp:sp>
    <dsp:sp modelId="{E2F06C95-63EA-4796-A6FD-1AA1D203BF80}">
      <dsp:nvSpPr>
        <dsp:cNvPr id="0" name=""/>
        <dsp:cNvSpPr/>
      </dsp:nvSpPr>
      <dsp:spPr>
        <a:xfrm>
          <a:off x="0" y="2710616"/>
          <a:ext cx="7485413"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66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2</a:t>
          </a:r>
          <a:r>
            <a:rPr lang="en-US" sz="1400" kern="1200" baseline="30000" dirty="0"/>
            <a:t>nd</a:t>
          </a:r>
          <a:r>
            <a:rPr lang="en-US" sz="1400" kern="1200" dirty="0"/>
            <a:t> Chance Pell Program  (incarcerated students)</a:t>
          </a:r>
        </a:p>
        <a:p>
          <a:pPr marL="114300" lvl="1" indent="-114300" algn="l" defTabSz="622300">
            <a:lnSpc>
              <a:spcPct val="90000"/>
            </a:lnSpc>
            <a:spcBef>
              <a:spcPct val="0"/>
            </a:spcBef>
            <a:spcAft>
              <a:spcPct val="20000"/>
            </a:spcAft>
            <a:buChar char="•"/>
          </a:pPr>
          <a:r>
            <a:rPr lang="en-US" sz="1400" kern="1200" dirty="0"/>
            <a:t>In/Out of State Students</a:t>
          </a:r>
        </a:p>
      </dsp:txBody>
      <dsp:txXfrm>
        <a:off x="0" y="2710616"/>
        <a:ext cx="7485413" cy="51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1BE90-0440-4E7C-91BF-9B527F7A86D4}">
      <dsp:nvSpPr>
        <dsp:cNvPr id="0" name=""/>
        <dsp:cNvSpPr/>
      </dsp:nvSpPr>
      <dsp:spPr>
        <a:xfrm>
          <a:off x="731393" y="36321"/>
          <a:ext cx="3646329" cy="3646329"/>
        </a:xfrm>
        <a:prstGeom prst="circularArrow">
          <a:avLst>
            <a:gd name="adj1" fmla="val 5274"/>
            <a:gd name="adj2" fmla="val 312630"/>
            <a:gd name="adj3" fmla="val 14291459"/>
            <a:gd name="adj4" fmla="val 17090056"/>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11C7A9-B1AE-405B-8E1F-2A8F5D461454}">
      <dsp:nvSpPr>
        <dsp:cNvPr id="0" name=""/>
        <dsp:cNvSpPr/>
      </dsp:nvSpPr>
      <dsp:spPr>
        <a:xfrm>
          <a:off x="1861313" y="0"/>
          <a:ext cx="1336390" cy="6681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Personal Growth</a:t>
          </a:r>
        </a:p>
      </dsp:txBody>
      <dsp:txXfrm>
        <a:off x="1893932" y="32619"/>
        <a:ext cx="1271152" cy="602957"/>
      </dsp:txXfrm>
    </dsp:sp>
    <dsp:sp modelId="{BF6ACE3B-A95F-41E6-9F61-D719E22E707D}">
      <dsp:nvSpPr>
        <dsp:cNvPr id="0" name=""/>
        <dsp:cNvSpPr/>
      </dsp:nvSpPr>
      <dsp:spPr>
        <a:xfrm>
          <a:off x="3142373" y="741829"/>
          <a:ext cx="1336390" cy="668195"/>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Inclusion</a:t>
          </a:r>
        </a:p>
      </dsp:txBody>
      <dsp:txXfrm>
        <a:off x="3174992" y="774448"/>
        <a:ext cx="1271152" cy="602957"/>
      </dsp:txXfrm>
    </dsp:sp>
    <dsp:sp modelId="{2F752D60-5CC2-41FA-8DA7-BEE27A29B445}">
      <dsp:nvSpPr>
        <dsp:cNvPr id="0" name=""/>
        <dsp:cNvSpPr/>
      </dsp:nvSpPr>
      <dsp:spPr>
        <a:xfrm>
          <a:off x="3142373" y="2221070"/>
          <a:ext cx="1336390" cy="668195"/>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Leadership Development</a:t>
          </a:r>
        </a:p>
      </dsp:txBody>
      <dsp:txXfrm>
        <a:off x="3174992" y="2253689"/>
        <a:ext cx="1271152" cy="602957"/>
      </dsp:txXfrm>
    </dsp:sp>
    <dsp:sp modelId="{C4E436C5-3BD9-4F0E-8D03-0E54C4D9790B}">
      <dsp:nvSpPr>
        <dsp:cNvPr id="0" name=""/>
        <dsp:cNvSpPr/>
      </dsp:nvSpPr>
      <dsp:spPr>
        <a:xfrm>
          <a:off x="1861313" y="2960691"/>
          <a:ext cx="1336390" cy="668195"/>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Wellness</a:t>
          </a:r>
        </a:p>
      </dsp:txBody>
      <dsp:txXfrm>
        <a:off x="1893932" y="2993310"/>
        <a:ext cx="1271152" cy="602957"/>
      </dsp:txXfrm>
    </dsp:sp>
    <dsp:sp modelId="{8F2CFDCE-D523-4DCC-9892-AA17CC3C996F}">
      <dsp:nvSpPr>
        <dsp:cNvPr id="0" name=""/>
        <dsp:cNvSpPr/>
      </dsp:nvSpPr>
      <dsp:spPr>
        <a:xfrm>
          <a:off x="580252" y="2221070"/>
          <a:ext cx="1336390" cy="668195"/>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Future Planning</a:t>
          </a:r>
        </a:p>
      </dsp:txBody>
      <dsp:txXfrm>
        <a:off x="612871" y="2253689"/>
        <a:ext cx="1271152" cy="602957"/>
      </dsp:txXfrm>
    </dsp:sp>
    <dsp:sp modelId="{6E9D1E13-AD04-4E1C-876C-452C7D18D642}">
      <dsp:nvSpPr>
        <dsp:cNvPr id="0" name=""/>
        <dsp:cNvSpPr/>
      </dsp:nvSpPr>
      <dsp:spPr>
        <a:xfrm>
          <a:off x="580252" y="741829"/>
          <a:ext cx="1336390" cy="6681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Academic Success</a:t>
          </a:r>
        </a:p>
      </dsp:txBody>
      <dsp:txXfrm>
        <a:off x="612871" y="774448"/>
        <a:ext cx="1271152" cy="6029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06.354"/>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16383,'0'6'0,"0"-1"0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30.17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35.19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35.84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36.425"/>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36.684"/>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52.22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53.509"/>
    </inkml:context>
    <inkml:brush xml:id="br0">
      <inkml:brushProperty name="width" value="0.1" units="cm"/>
      <inkml:brushProperty name="height" value="0.6" units="cm"/>
      <inkml:brushProperty name="color" value="#849398"/>
      <inkml:brushProperty name="inkEffects" value="pencil"/>
    </inkml:brush>
  </inkml:definitions>
  <inkml:trace contextRef="#ctx0" brushRef="#br0">11 0 16383,'-6'3'0,"1"0"0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54.309"/>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55.241"/>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57.958"/>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07.567"/>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58.14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8:26.543"/>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8:27.459"/>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34.056"/>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34.085"/>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40:14.936"/>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08.459"/>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08.47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2:39:21.333"/>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14.888"/>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15.608"/>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16.34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1:34:17.64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3178" tIns="46589" rIns="93178"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5"/>
          </a:xfrm>
          <a:prstGeom prst="rect">
            <a:avLst/>
          </a:prstGeom>
        </p:spPr>
        <p:txBody>
          <a:bodyPr vert="horz" lIns="93178" tIns="46589" rIns="93178" bIns="46589" rtlCol="0"/>
          <a:lstStyle>
            <a:lvl1pPr algn="r">
              <a:defRPr sz="1200"/>
            </a:lvl1pPr>
          </a:lstStyle>
          <a:p>
            <a:fld id="{E936C15D-8BE3-44CA-9690-B82CFE7084C8}" type="datetimeFigureOut">
              <a:rPr lang="en-US" smtClean="0"/>
              <a:t>3/3/2025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8" tIns="46589" rIns="93178" bIns="46589"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8" tIns="46589" rIns="93178"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78" tIns="46589" rIns="93178"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4"/>
          </a:xfrm>
          <a:prstGeom prst="rect">
            <a:avLst/>
          </a:prstGeom>
        </p:spPr>
        <p:txBody>
          <a:bodyPr vert="horz" lIns="93178" tIns="46589" rIns="93178" bIns="46589" rtlCol="0" anchor="b"/>
          <a:lstStyle>
            <a:lvl1pPr algn="r">
              <a:defRPr sz="1200"/>
            </a:lvl1pPr>
          </a:lstStyle>
          <a:p>
            <a:fld id="{890D0388-AB62-4DA7-AF0E-D73003F5E9DC}" type="slidenum">
              <a:rPr lang="en-US" smtClean="0"/>
              <a:t>‹#›</a:t>
            </a:fld>
            <a:endParaRPr lang="en-US"/>
          </a:p>
        </p:txBody>
      </p:sp>
    </p:spTree>
    <p:extLst>
      <p:ext uri="{BB962C8B-B14F-4D97-AF65-F5344CB8AC3E}">
        <p14:creationId xmlns:p14="http://schemas.microsoft.com/office/powerpoint/2010/main" val="345609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a:t>
            </a:fld>
            <a:endParaRPr lang="en-US"/>
          </a:p>
        </p:txBody>
      </p:sp>
    </p:spTree>
    <p:extLst>
      <p:ext uri="{BB962C8B-B14F-4D97-AF65-F5344CB8AC3E}">
        <p14:creationId xmlns:p14="http://schemas.microsoft.com/office/powerpoint/2010/main" val="1166156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10</a:t>
            </a:fld>
            <a:endParaRPr lang="en-US"/>
          </a:p>
        </p:txBody>
      </p:sp>
    </p:spTree>
    <p:extLst>
      <p:ext uri="{BB962C8B-B14F-4D97-AF65-F5344CB8AC3E}">
        <p14:creationId xmlns:p14="http://schemas.microsoft.com/office/powerpoint/2010/main" val="235807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11</a:t>
            </a:fld>
            <a:endParaRPr lang="en-US"/>
          </a:p>
        </p:txBody>
      </p:sp>
    </p:spTree>
    <p:extLst>
      <p:ext uri="{BB962C8B-B14F-4D97-AF65-F5344CB8AC3E}">
        <p14:creationId xmlns:p14="http://schemas.microsoft.com/office/powerpoint/2010/main" val="165298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Background of Spring 21 plan…rolling average of positivity % is 15x what it was in August 2020. </a:t>
            </a:r>
          </a:p>
        </p:txBody>
      </p:sp>
      <p:sp>
        <p:nvSpPr>
          <p:cNvPr id="4" name="Slide Number Placeholder 3"/>
          <p:cNvSpPr>
            <a:spLocks noGrp="1"/>
          </p:cNvSpPr>
          <p:nvPr>
            <p:ph type="sldNum" sz="quarter" idx="5"/>
          </p:nvPr>
        </p:nvSpPr>
        <p:spPr/>
        <p:txBody>
          <a:bodyPr/>
          <a:lstStyle/>
          <a:p>
            <a:fld id="{AA13CB5B-741B-4691-BCE0-188EE3984558}" type="slidenum">
              <a:rPr lang="en-US" smtClean="0"/>
              <a:t>12</a:t>
            </a:fld>
            <a:endParaRPr lang="en-US"/>
          </a:p>
        </p:txBody>
      </p:sp>
    </p:spTree>
    <p:extLst>
      <p:ext uri="{BB962C8B-B14F-4D97-AF65-F5344CB8AC3E}">
        <p14:creationId xmlns:p14="http://schemas.microsoft.com/office/powerpoint/2010/main" val="1567805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Background of Spring 21 plan…rolling average of positivity % is 15x what it was in August 2020. </a:t>
            </a:r>
          </a:p>
        </p:txBody>
      </p:sp>
      <p:sp>
        <p:nvSpPr>
          <p:cNvPr id="4" name="Slide Number Placeholder 3"/>
          <p:cNvSpPr>
            <a:spLocks noGrp="1"/>
          </p:cNvSpPr>
          <p:nvPr>
            <p:ph type="sldNum" sz="quarter" idx="5"/>
          </p:nvPr>
        </p:nvSpPr>
        <p:spPr/>
        <p:txBody>
          <a:bodyPr/>
          <a:lstStyle/>
          <a:p>
            <a:fld id="{AA13CB5B-741B-4691-BCE0-188EE3984558}" type="slidenum">
              <a:rPr lang="en-US" smtClean="0"/>
              <a:t>13</a:t>
            </a:fld>
            <a:endParaRPr lang="en-US"/>
          </a:p>
        </p:txBody>
      </p:sp>
    </p:spTree>
    <p:extLst>
      <p:ext uri="{BB962C8B-B14F-4D97-AF65-F5344CB8AC3E}">
        <p14:creationId xmlns:p14="http://schemas.microsoft.com/office/powerpoint/2010/main" val="1567805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14</a:t>
            </a:fld>
            <a:endParaRPr lang="en-US"/>
          </a:p>
        </p:txBody>
      </p:sp>
    </p:spTree>
    <p:extLst>
      <p:ext uri="{BB962C8B-B14F-4D97-AF65-F5344CB8AC3E}">
        <p14:creationId xmlns:p14="http://schemas.microsoft.com/office/powerpoint/2010/main" val="2488704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15</a:t>
            </a:fld>
            <a:endParaRPr lang="en-US"/>
          </a:p>
        </p:txBody>
      </p:sp>
    </p:spTree>
    <p:extLst>
      <p:ext uri="{BB962C8B-B14F-4D97-AF65-F5344CB8AC3E}">
        <p14:creationId xmlns:p14="http://schemas.microsoft.com/office/powerpoint/2010/main" val="188250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16</a:t>
            </a:fld>
            <a:endParaRPr lang="en-US"/>
          </a:p>
        </p:txBody>
      </p:sp>
    </p:spTree>
    <p:extLst>
      <p:ext uri="{BB962C8B-B14F-4D97-AF65-F5344CB8AC3E}">
        <p14:creationId xmlns:p14="http://schemas.microsoft.com/office/powerpoint/2010/main" val="235505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of Spring 21 plan…rolling average of positivity % is 15x what it was in August 2020. </a:t>
            </a:r>
          </a:p>
        </p:txBody>
      </p:sp>
      <p:sp>
        <p:nvSpPr>
          <p:cNvPr id="4" name="Slide Number Placeholder 3"/>
          <p:cNvSpPr>
            <a:spLocks noGrp="1"/>
          </p:cNvSpPr>
          <p:nvPr>
            <p:ph type="sldNum" sz="quarter" idx="5"/>
          </p:nvPr>
        </p:nvSpPr>
        <p:spPr/>
        <p:txBody>
          <a:bodyPr/>
          <a:lstStyle/>
          <a:p>
            <a:fld id="{AA13CB5B-741B-4691-BCE0-188EE3984558}" type="slidenum">
              <a:rPr lang="en-US" smtClean="0"/>
              <a:t>17</a:t>
            </a:fld>
            <a:endParaRPr lang="en-US"/>
          </a:p>
        </p:txBody>
      </p:sp>
    </p:spTree>
    <p:extLst>
      <p:ext uri="{BB962C8B-B14F-4D97-AF65-F5344CB8AC3E}">
        <p14:creationId xmlns:p14="http://schemas.microsoft.com/office/powerpoint/2010/main" val="1567805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18</a:t>
            </a:fld>
            <a:endParaRPr lang="en-US"/>
          </a:p>
        </p:txBody>
      </p:sp>
    </p:spTree>
    <p:extLst>
      <p:ext uri="{BB962C8B-B14F-4D97-AF65-F5344CB8AC3E}">
        <p14:creationId xmlns:p14="http://schemas.microsoft.com/office/powerpoint/2010/main" val="1120560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19</a:t>
            </a:fld>
            <a:endParaRPr lang="en-US"/>
          </a:p>
        </p:txBody>
      </p:sp>
    </p:spTree>
    <p:extLst>
      <p:ext uri="{BB962C8B-B14F-4D97-AF65-F5344CB8AC3E}">
        <p14:creationId xmlns:p14="http://schemas.microsoft.com/office/powerpoint/2010/main" val="290962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Background of Spring 21 plan…rolling average of positivity % is 15x what it was in August 2020. </a:t>
            </a:r>
          </a:p>
        </p:txBody>
      </p:sp>
      <p:sp>
        <p:nvSpPr>
          <p:cNvPr id="4" name="Slide Number Placeholder 3"/>
          <p:cNvSpPr>
            <a:spLocks noGrp="1"/>
          </p:cNvSpPr>
          <p:nvPr>
            <p:ph type="sldNum" sz="quarter" idx="5"/>
          </p:nvPr>
        </p:nvSpPr>
        <p:spPr/>
        <p:txBody>
          <a:bodyPr/>
          <a:lstStyle/>
          <a:p>
            <a:fld id="{AA13CB5B-741B-4691-BCE0-188EE3984558}" type="slidenum">
              <a:rPr lang="en-US" smtClean="0"/>
              <a:t>2</a:t>
            </a:fld>
            <a:endParaRPr lang="en-US"/>
          </a:p>
        </p:txBody>
      </p:sp>
    </p:spTree>
    <p:extLst>
      <p:ext uri="{BB962C8B-B14F-4D97-AF65-F5344CB8AC3E}">
        <p14:creationId xmlns:p14="http://schemas.microsoft.com/office/powerpoint/2010/main" val="1567805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20</a:t>
            </a:fld>
            <a:endParaRPr lang="en-US"/>
          </a:p>
        </p:txBody>
      </p:sp>
    </p:spTree>
    <p:extLst>
      <p:ext uri="{BB962C8B-B14F-4D97-AF65-F5344CB8AC3E}">
        <p14:creationId xmlns:p14="http://schemas.microsoft.com/office/powerpoint/2010/main" val="2392618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21</a:t>
            </a:fld>
            <a:endParaRPr lang="en-US"/>
          </a:p>
        </p:txBody>
      </p:sp>
    </p:spTree>
    <p:extLst>
      <p:ext uri="{BB962C8B-B14F-4D97-AF65-F5344CB8AC3E}">
        <p14:creationId xmlns:p14="http://schemas.microsoft.com/office/powerpoint/2010/main" val="432944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22</a:t>
            </a:fld>
            <a:endParaRPr lang="en-US"/>
          </a:p>
        </p:txBody>
      </p:sp>
    </p:spTree>
    <p:extLst>
      <p:ext uri="{BB962C8B-B14F-4D97-AF65-F5344CB8AC3E}">
        <p14:creationId xmlns:p14="http://schemas.microsoft.com/office/powerpoint/2010/main" val="1798568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23</a:t>
            </a:fld>
            <a:endParaRPr lang="en-US"/>
          </a:p>
        </p:txBody>
      </p:sp>
    </p:spTree>
    <p:extLst>
      <p:ext uri="{BB962C8B-B14F-4D97-AF65-F5344CB8AC3E}">
        <p14:creationId xmlns:p14="http://schemas.microsoft.com/office/powerpoint/2010/main" val="21402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3</a:t>
            </a:fld>
            <a:endParaRPr lang="en-US"/>
          </a:p>
        </p:txBody>
      </p:sp>
    </p:spTree>
    <p:extLst>
      <p:ext uri="{BB962C8B-B14F-4D97-AF65-F5344CB8AC3E}">
        <p14:creationId xmlns:p14="http://schemas.microsoft.com/office/powerpoint/2010/main" val="27943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4</a:t>
            </a:fld>
            <a:endParaRPr lang="en-US"/>
          </a:p>
        </p:txBody>
      </p:sp>
    </p:spTree>
    <p:extLst>
      <p:ext uri="{BB962C8B-B14F-4D97-AF65-F5344CB8AC3E}">
        <p14:creationId xmlns:p14="http://schemas.microsoft.com/office/powerpoint/2010/main" val="336757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of Spring 21 plan…rolling average of positivity % is 15x what it was in August 2020. </a:t>
            </a:r>
          </a:p>
        </p:txBody>
      </p:sp>
      <p:sp>
        <p:nvSpPr>
          <p:cNvPr id="4" name="Slide Number Placeholder 3"/>
          <p:cNvSpPr>
            <a:spLocks noGrp="1"/>
          </p:cNvSpPr>
          <p:nvPr>
            <p:ph type="sldNum" sz="quarter" idx="5"/>
          </p:nvPr>
        </p:nvSpPr>
        <p:spPr/>
        <p:txBody>
          <a:bodyPr/>
          <a:lstStyle/>
          <a:p>
            <a:fld id="{AA13CB5B-741B-4691-BCE0-188EE3984558}" type="slidenum">
              <a:rPr lang="en-US" smtClean="0"/>
              <a:t>5</a:t>
            </a:fld>
            <a:endParaRPr lang="en-US"/>
          </a:p>
        </p:txBody>
      </p:sp>
    </p:spTree>
    <p:extLst>
      <p:ext uri="{BB962C8B-B14F-4D97-AF65-F5344CB8AC3E}">
        <p14:creationId xmlns:p14="http://schemas.microsoft.com/office/powerpoint/2010/main" val="156780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6</a:t>
            </a:fld>
            <a:endParaRPr lang="en-US"/>
          </a:p>
        </p:txBody>
      </p:sp>
    </p:spTree>
    <p:extLst>
      <p:ext uri="{BB962C8B-B14F-4D97-AF65-F5344CB8AC3E}">
        <p14:creationId xmlns:p14="http://schemas.microsoft.com/office/powerpoint/2010/main" val="38530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7</a:t>
            </a:fld>
            <a:endParaRPr lang="en-US"/>
          </a:p>
        </p:txBody>
      </p:sp>
    </p:spTree>
    <p:extLst>
      <p:ext uri="{BB962C8B-B14F-4D97-AF65-F5344CB8AC3E}">
        <p14:creationId xmlns:p14="http://schemas.microsoft.com/office/powerpoint/2010/main" val="349551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13CB5B-741B-4691-BCE0-188EE3984558}" type="slidenum">
              <a:rPr lang="en-US" smtClean="0"/>
              <a:t>8</a:t>
            </a:fld>
            <a:endParaRPr lang="en-US"/>
          </a:p>
        </p:txBody>
      </p:sp>
    </p:spTree>
    <p:extLst>
      <p:ext uri="{BB962C8B-B14F-4D97-AF65-F5344CB8AC3E}">
        <p14:creationId xmlns:p14="http://schemas.microsoft.com/office/powerpoint/2010/main" val="156780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D0388-AB62-4DA7-AF0E-D73003F5E9DC}" type="slidenum">
              <a:rPr lang="en-US" smtClean="0"/>
              <a:t>9</a:t>
            </a:fld>
            <a:endParaRPr lang="en-US"/>
          </a:p>
        </p:txBody>
      </p:sp>
    </p:spTree>
    <p:extLst>
      <p:ext uri="{BB962C8B-B14F-4D97-AF65-F5344CB8AC3E}">
        <p14:creationId xmlns:p14="http://schemas.microsoft.com/office/powerpoint/2010/main" val="1947358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75A9-C2C8-4CC7-9455-BB89300C9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AD842-8A58-40FA-B850-8AED55790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AB815-F125-4348-A193-F34035904027}"/>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5" name="Footer Placeholder 4">
            <a:extLst>
              <a:ext uri="{FF2B5EF4-FFF2-40B4-BE49-F238E27FC236}">
                <a16:creationId xmlns:a16="http://schemas.microsoft.com/office/drawing/2014/main" id="{8B47D4AA-AAAA-4D18-AC69-B66EAD597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F636B-EFA4-44F9-9F9E-8E786BA395DE}"/>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379445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5FE3-9683-4DD2-ACBD-EE7C28CD7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43ED37-C386-4964-83F3-3E1BFB89E7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844E1-74F6-46C7-B874-D1D9B7174108}"/>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5" name="Footer Placeholder 4">
            <a:extLst>
              <a:ext uri="{FF2B5EF4-FFF2-40B4-BE49-F238E27FC236}">
                <a16:creationId xmlns:a16="http://schemas.microsoft.com/office/drawing/2014/main" id="{56FD74BA-58F6-4476-8E1A-5DC4500C8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DA555-0435-47C7-AF5A-A2AF994C87CA}"/>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91415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60A13-0586-44BB-A5B9-CEA3BAFB8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9606BD-317A-4CEF-8C65-2E138BF249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F4C12-90D0-4D13-870C-A97CB501F07A}"/>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5" name="Footer Placeholder 4">
            <a:extLst>
              <a:ext uri="{FF2B5EF4-FFF2-40B4-BE49-F238E27FC236}">
                <a16:creationId xmlns:a16="http://schemas.microsoft.com/office/drawing/2014/main" id="{8B3BA123-10AB-4676-915C-9C8672517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6B36E-1B1A-4197-A25D-F1891AD0DD26}"/>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303821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2410-8801-4459-B9DE-044782775D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FA489-7FB9-419A-8680-B9D1E61181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686AC-06D0-4381-89B2-2F4DB7D95F55}"/>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5" name="Footer Placeholder 4">
            <a:extLst>
              <a:ext uri="{FF2B5EF4-FFF2-40B4-BE49-F238E27FC236}">
                <a16:creationId xmlns:a16="http://schemas.microsoft.com/office/drawing/2014/main" id="{38516161-6CCF-449D-A752-953D23B44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296CF-2927-4387-A74E-D7C997A30F63}"/>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310632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CEDF-32E4-43C2-AF52-BBB457D151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B587D4-5795-44EB-B640-6F0E69898A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23EF09-648D-4CE7-9395-E4E1F81B3586}"/>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5" name="Footer Placeholder 4">
            <a:extLst>
              <a:ext uri="{FF2B5EF4-FFF2-40B4-BE49-F238E27FC236}">
                <a16:creationId xmlns:a16="http://schemas.microsoft.com/office/drawing/2014/main" id="{11E228E0-81B1-4C91-9180-AA4BB4736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D6D87-C8E0-409D-AA48-469CCCDCF485}"/>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167398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6AB1-7F11-49DB-BCE2-9619A3598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88165-4635-4637-B71F-76764CC947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FA819-30DC-4525-BAF0-EC1160E76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01467F-6C74-435E-ACB4-401B034EC70A}"/>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6" name="Footer Placeholder 5">
            <a:extLst>
              <a:ext uri="{FF2B5EF4-FFF2-40B4-BE49-F238E27FC236}">
                <a16:creationId xmlns:a16="http://schemas.microsoft.com/office/drawing/2014/main" id="{8D11869C-55CF-4067-B9C4-B84E00EAE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58DDE-EAEA-4249-8692-F3DC5C65EA2C}"/>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419198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09113-F3FC-4CFB-864F-611767E91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339A8-475A-44F0-B4DC-1BEEBCFD3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1C9240-109D-4B36-9543-6DF72D909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44819-8E53-46F7-92A6-5BDED98985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405DE-2BEF-4F6F-8352-00F0197B1A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B123B-C94A-42AF-B0A1-DA0F8D7692CC}"/>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8" name="Footer Placeholder 7">
            <a:extLst>
              <a:ext uri="{FF2B5EF4-FFF2-40B4-BE49-F238E27FC236}">
                <a16:creationId xmlns:a16="http://schemas.microsoft.com/office/drawing/2014/main" id="{9E1C9596-9356-4565-9416-E40BFD113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529F-9E67-4C06-95D3-BE6EA1236E4D}"/>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201052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8CD7-C086-4D67-A01A-5D338D7ADE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8CF4ED-1405-4450-A926-D5AD032C20C0}"/>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4" name="Footer Placeholder 3">
            <a:extLst>
              <a:ext uri="{FF2B5EF4-FFF2-40B4-BE49-F238E27FC236}">
                <a16:creationId xmlns:a16="http://schemas.microsoft.com/office/drawing/2014/main" id="{E3028349-DE15-4CCF-8256-36AB142FB0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7FEA20-CE2E-4D2C-B0E8-90E16EB474E6}"/>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224120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9210A8-D361-47BA-978A-E54A62C5ED57}"/>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3" name="Footer Placeholder 2">
            <a:extLst>
              <a:ext uri="{FF2B5EF4-FFF2-40B4-BE49-F238E27FC236}">
                <a16:creationId xmlns:a16="http://schemas.microsoft.com/office/drawing/2014/main" id="{B0BE06AB-5B80-479B-9DE3-29B57C24D1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FA9AE6-B9CF-4DC4-9A04-20132D1CD05D}"/>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20291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2308-B94F-4B2C-89B9-BAB41D5CF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424658-C6F1-42F8-8008-5D9F584CD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A7C7DE-5120-45B3-B16A-A11E2E7F7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8056C5-4FB7-4E1B-8C03-20826D83BBD5}"/>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6" name="Footer Placeholder 5">
            <a:extLst>
              <a:ext uri="{FF2B5EF4-FFF2-40B4-BE49-F238E27FC236}">
                <a16:creationId xmlns:a16="http://schemas.microsoft.com/office/drawing/2014/main" id="{58A4E9AD-E690-449E-8C85-6674B9B83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C570C-F482-421D-9BEB-5782B3B73F13}"/>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283981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4F32-2859-4BEE-956E-B2E4BA1C5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CDB49C-9570-4FCA-9FAA-C6FE2E829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44C06C-7E50-455E-9207-B5ADBCB50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DF1B5-9997-4A33-8914-2325549CD854}"/>
              </a:ext>
            </a:extLst>
          </p:cNvPr>
          <p:cNvSpPr>
            <a:spLocks noGrp="1"/>
          </p:cNvSpPr>
          <p:nvPr>
            <p:ph type="dt" sz="half" idx="10"/>
          </p:nvPr>
        </p:nvSpPr>
        <p:spPr/>
        <p:txBody>
          <a:bodyPr/>
          <a:lstStyle/>
          <a:p>
            <a:fld id="{4460052A-6C94-403B-AB9B-7319450F8CB9}" type="datetimeFigureOut">
              <a:rPr lang="en-US" smtClean="0"/>
              <a:t>3/3/2025</a:t>
            </a:fld>
            <a:endParaRPr lang="en-US"/>
          </a:p>
        </p:txBody>
      </p:sp>
      <p:sp>
        <p:nvSpPr>
          <p:cNvPr id="6" name="Footer Placeholder 5">
            <a:extLst>
              <a:ext uri="{FF2B5EF4-FFF2-40B4-BE49-F238E27FC236}">
                <a16:creationId xmlns:a16="http://schemas.microsoft.com/office/drawing/2014/main" id="{1AB4D011-7FB6-45A2-B902-5794BE279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BA945-9FCD-47D7-990A-90464E50A7F9}"/>
              </a:ext>
            </a:extLst>
          </p:cNvPr>
          <p:cNvSpPr>
            <a:spLocks noGrp="1"/>
          </p:cNvSpPr>
          <p:nvPr>
            <p:ph type="sldNum" sz="quarter" idx="12"/>
          </p:nvPr>
        </p:nvSpPr>
        <p:spPr/>
        <p:txBody>
          <a:bodyPr/>
          <a:lstStyle/>
          <a:p>
            <a:fld id="{A4AE8196-210E-4180-ABD7-3FC82465162A}" type="slidenum">
              <a:rPr lang="en-US" smtClean="0"/>
              <a:t>‹#›</a:t>
            </a:fld>
            <a:endParaRPr lang="en-US"/>
          </a:p>
        </p:txBody>
      </p:sp>
    </p:spTree>
    <p:extLst>
      <p:ext uri="{BB962C8B-B14F-4D97-AF65-F5344CB8AC3E}">
        <p14:creationId xmlns:p14="http://schemas.microsoft.com/office/powerpoint/2010/main" val="50224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7B67B-C080-4FC6-BD97-32C7B3C2D1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9A5FB3-82B0-4CB0-A65B-7ADF29EE50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874D-780B-4AAB-BEF5-9A737628E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0052A-6C94-403B-AB9B-7319450F8CB9}" type="datetimeFigureOut">
              <a:rPr lang="en-US" smtClean="0"/>
              <a:t>3/3/2025</a:t>
            </a:fld>
            <a:endParaRPr lang="en-US"/>
          </a:p>
        </p:txBody>
      </p:sp>
      <p:sp>
        <p:nvSpPr>
          <p:cNvPr id="5" name="Footer Placeholder 4">
            <a:extLst>
              <a:ext uri="{FF2B5EF4-FFF2-40B4-BE49-F238E27FC236}">
                <a16:creationId xmlns:a16="http://schemas.microsoft.com/office/drawing/2014/main" id="{5269B3FB-7A62-418B-A616-B77DBEC83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60230F-FE74-4421-96F8-5562178FE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E8196-210E-4180-ABD7-3FC82465162A}" type="slidenum">
              <a:rPr lang="en-US" smtClean="0"/>
              <a:t>‹#›</a:t>
            </a:fld>
            <a:endParaRPr lang="en-US"/>
          </a:p>
        </p:txBody>
      </p:sp>
    </p:spTree>
    <p:extLst>
      <p:ext uri="{BB962C8B-B14F-4D97-AF65-F5344CB8AC3E}">
        <p14:creationId xmlns:p14="http://schemas.microsoft.com/office/powerpoint/2010/main" val="3191991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mailto:fiaccom@canton.edu" TargetMode="External"/><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1"/><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peoplemattersglobal.com/article/employee-relations/the-high-performance-organizational-framework-and-how-to-implement-it-23563" TargetMode="External"/><Relationship Id="rId5" Type="http://schemas.openxmlformats.org/officeDocument/2006/relationships/image" Target="../media/image29.jpg"/><Relationship Id="rId4" Type="http://schemas.openxmlformats.org/officeDocument/2006/relationships/hyperlink" Target="https://www.rawpixel.com/search/human%20resour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flickr.com/photos/auvet/2595984704" TargetMode="External"/><Relationship Id="rId5" Type="http://schemas.openxmlformats.org/officeDocument/2006/relationships/image" Target="../media/image34.jpg"/><Relationship Id="rId4" Type="http://schemas.openxmlformats.org/officeDocument/2006/relationships/hyperlink" Target="https://commons.wikimedia.org/wiki/File:Paul_Smiths_College_-_Dining_Hall_-_Student_Center.jpg" TargetMode="Externa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hyperlink" Target="https://www.themyersbriggs.com/en-US/Products-and-Services/Strong" TargetMode="External"/><Relationship Id="rId7" Type="http://schemas.openxmlformats.org/officeDocument/2006/relationships/hyperlink" Target="https://nccc.edu/counseling/index.html" TargetMode="Externa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nccc.edu/transfer-services/index.html" TargetMode="External"/><Relationship Id="rId11" Type="http://schemas.openxmlformats.org/officeDocument/2006/relationships/diagramColors" Target="../diagrams/colors2.xml"/><Relationship Id="rId5" Type="http://schemas.openxmlformats.org/officeDocument/2006/relationships/hyperlink" Target="https://nccc.edu/student-support/career-services.html" TargetMode="External"/><Relationship Id="rId10" Type="http://schemas.openxmlformats.org/officeDocument/2006/relationships/diagramQuickStyle" Target="../diagrams/quickStyle2.xml"/><Relationship Id="rId4" Type="http://schemas.openxmlformats.org/officeDocument/2006/relationships/hyperlink" Target="https://www.collegecentral.com/nccc/" TargetMode="Externa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uny.edu/microcredentials/microlis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blogs.ed.ac.uk/annabel-treshansky/2020/02/23/community-word-cloud/" TargetMode="External"/><Relationship Id="rId5" Type="http://schemas.openxmlformats.org/officeDocument/2006/relationships/image" Target="../media/image43.png"/><Relationship Id="rId4" Type="http://schemas.openxmlformats.org/officeDocument/2006/relationships/hyperlink" Target="https://www.flickr.com/photos/quinnanya/439911653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kduffey@nccc.ed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sourcewatch.org/index.php?title=File:Thank_you.jpg" TargetMode="Externa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jp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NULL"/><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4.xml"/></Relationships>
</file>

<file path=ppt/slides/_rels/slide4.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15.xml"/><Relationship Id="rId26" Type="http://schemas.openxmlformats.org/officeDocument/2006/relationships/image" Target="NULL"/><Relationship Id="rId21" Type="http://schemas.openxmlformats.org/officeDocument/2006/relationships/image" Target="NULL"/><Relationship Id="rId34" Type="http://schemas.openxmlformats.org/officeDocument/2006/relationships/customXml" Target="../ink/ink24.xml"/><Relationship Id="rId7" Type="http://schemas.openxmlformats.org/officeDocument/2006/relationships/customXml" Target="../ink/ink8.xml"/><Relationship Id="rId12" Type="http://schemas.openxmlformats.org/officeDocument/2006/relationships/customXml" Target="../ink/ink11.xml"/><Relationship Id="rId17" Type="http://schemas.openxmlformats.org/officeDocument/2006/relationships/customXml" Target="../ink/ink14.xml"/><Relationship Id="rId25" Type="http://schemas.openxmlformats.org/officeDocument/2006/relationships/customXml" Target="../ink/ink19.xml"/><Relationship Id="rId33" Type="http://schemas.openxmlformats.org/officeDocument/2006/relationships/image" Target="NULL"/><Relationship Id="rId2" Type="http://schemas.openxmlformats.org/officeDocument/2006/relationships/notesSlide" Target="../notesSlides/notesSlide4.xml"/><Relationship Id="rId16" Type="http://schemas.openxmlformats.org/officeDocument/2006/relationships/customXml" Target="../ink/ink13.xml"/><Relationship Id="rId20" Type="http://schemas.openxmlformats.org/officeDocument/2006/relationships/customXml" Target="../ink/ink16.xml"/><Relationship Id="rId29" Type="http://schemas.openxmlformats.org/officeDocument/2006/relationships/image" Target="NULL"/><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customXml" Target="../ink/ink10.xml"/><Relationship Id="rId24" Type="http://schemas.openxmlformats.org/officeDocument/2006/relationships/image" Target="NULL"/><Relationship Id="rId32" Type="http://schemas.openxmlformats.org/officeDocument/2006/relationships/customXml" Target="../ink/ink23.xml"/><Relationship Id="rId37" Type="http://schemas.openxmlformats.org/officeDocument/2006/relationships/image" Target="../media/image4.png"/><Relationship Id="rId5" Type="http://schemas.openxmlformats.org/officeDocument/2006/relationships/customXml" Target="../ink/ink7.xml"/><Relationship Id="rId15" Type="http://schemas.openxmlformats.org/officeDocument/2006/relationships/image" Target="NULL"/><Relationship Id="rId23" Type="http://schemas.openxmlformats.org/officeDocument/2006/relationships/customXml" Target="../ink/ink18.xml"/><Relationship Id="rId28" Type="http://schemas.openxmlformats.org/officeDocument/2006/relationships/customXml" Target="../ink/ink21.xm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9.xml"/><Relationship Id="rId14" Type="http://schemas.openxmlformats.org/officeDocument/2006/relationships/customXml" Target="../ink/ink12.xml"/><Relationship Id="rId22" Type="http://schemas.openxmlformats.org/officeDocument/2006/relationships/customXml" Target="../ink/ink17.xml"/><Relationship Id="rId27" Type="http://schemas.openxmlformats.org/officeDocument/2006/relationships/customXml" Target="../ink/ink20.xml"/><Relationship Id="rId30" Type="http://schemas.openxmlformats.org/officeDocument/2006/relationships/customXml" Target="../ink/ink22.xml"/><Relationship Id="rId35" Type="http://schemas.openxmlformats.org/officeDocument/2006/relationships/customXml" Target="../ink/ink25.xml"/><Relationship Id="rId8" Type="http://schemas.openxmlformats.org/officeDocument/2006/relationships/image" Target="NULL"/><Relationship Id="rId3" Type="http://schemas.openxmlformats.org/officeDocument/2006/relationships/customXml" Target="../ink/ink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439A8-8CE3-4F6B-B9EE-A29EBA4A1D90}"/>
              </a:ext>
            </a:extLst>
          </p:cNvPr>
          <p:cNvPicPr>
            <a:picLocks noChangeAspect="1"/>
          </p:cNvPicPr>
          <p:nvPr/>
        </p:nvPicPr>
        <p:blipFill rotWithShape="1">
          <a:blip r:embed="rId3"/>
          <a:srcRect l="2136" r="-1" b="-1"/>
          <a:stretch/>
        </p:blipFill>
        <p:spPr>
          <a:xfrm>
            <a:off x="15" y="-6096"/>
            <a:ext cx="12191985" cy="4578340"/>
          </a:xfrm>
          <a:prstGeom prst="rect">
            <a:avLst/>
          </a:prstGeom>
          <a:noFill/>
        </p:spPr>
      </p:pic>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4799362"/>
            <a:ext cx="10113645" cy="743682"/>
          </a:xfrm>
        </p:spPr>
        <p:txBody>
          <a:bodyPr anchor="b">
            <a:normAutofit fontScale="90000"/>
          </a:bodyPr>
          <a:lstStyle/>
          <a:p>
            <a:br>
              <a:rPr lang="en-US" sz="2500" dirty="0"/>
            </a:br>
            <a:r>
              <a:rPr lang="en-US" sz="2800" dirty="0"/>
              <a:t>North Country Community College</a:t>
            </a:r>
          </a:p>
        </p:txBody>
      </p:sp>
      <p:sp>
        <p:nvSpPr>
          <p:cNvPr id="3" name="Subtitle 2">
            <a:extLst>
              <a:ext uri="{FF2B5EF4-FFF2-40B4-BE49-F238E27FC236}">
                <a16:creationId xmlns:a16="http://schemas.microsoft.com/office/drawing/2014/main" id="{A8E9CFF2-3777-4FF4-A759-8491175B0B7C}"/>
              </a:ext>
            </a:extLst>
          </p:cNvPr>
          <p:cNvSpPr>
            <a:spLocks noGrp="1"/>
          </p:cNvSpPr>
          <p:nvPr>
            <p:ph type="body" sz="half" idx="2"/>
          </p:nvPr>
        </p:nvSpPr>
        <p:spPr>
          <a:xfrm>
            <a:off x="1097279" y="5715000"/>
            <a:ext cx="10113264" cy="609600"/>
          </a:xfrm>
        </p:spPr>
        <p:txBody>
          <a:bodyPr>
            <a:normAutofit fontScale="85000" lnSpcReduction="10000"/>
          </a:bodyPr>
          <a:lstStyle/>
          <a:p>
            <a:pPr>
              <a:lnSpc>
                <a:spcPct val="100000"/>
              </a:lnSpc>
            </a:pPr>
            <a:r>
              <a:rPr lang="en-US" sz="1700" dirty="0"/>
              <a:t>Business Advisory Board  </a:t>
            </a:r>
          </a:p>
          <a:p>
            <a:pPr>
              <a:lnSpc>
                <a:spcPct val="100000"/>
              </a:lnSpc>
            </a:pPr>
            <a:r>
              <a:rPr lang="en-US" sz="1700" dirty="0"/>
              <a:t>March 28, 2024 in person in Saranac Lake and via ZOOM – this meeting will be recorded</a:t>
            </a:r>
          </a:p>
        </p:txBody>
      </p:sp>
      <p:sp>
        <p:nvSpPr>
          <p:cNvPr id="5" name="Rectangle 1">
            <a:extLst>
              <a:ext uri="{FF2B5EF4-FFF2-40B4-BE49-F238E27FC236}">
                <a16:creationId xmlns:a16="http://schemas.microsoft.com/office/drawing/2014/main" id="{2728498D-45EB-43C6-1FF6-545D99A051C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503" tIns="28566"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24242"/>
                </a:solidFill>
                <a:effectLst/>
                <a:latin typeface="inherit"/>
                <a:cs typeface="Segoe UI" panose="020B0502040204020203" pitchFamily="34" charset="0"/>
              </a:rPr>
              <a:t>Thu 3/28/2024 10:00 AM - 12:00 PM</a:t>
            </a:r>
            <a:endParaRPr kumimoji="0" lang="en-US" altLang="en-US" sz="600" b="0" i="0" u="none" strike="noStrike" cap="none" normalizeH="0" baseline="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424242"/>
                </a:solidFill>
                <a:effectLst/>
                <a:latin typeface="FluentSystemIcons"/>
                <a:cs typeface="Segoe UI" panose="020B0502040204020203" pitchFamily="34" charset="0"/>
              </a:rPr>
              <a:t></a:t>
            </a:r>
            <a:endParaRPr kumimoji="0" lang="en-US" altLang="en-US" sz="1000" b="0" i="0" u="none" strike="noStrike" cap="none" normalizeH="0" baseline="0">
              <a:ln>
                <a:noFill/>
              </a:ln>
              <a:solidFill>
                <a:srgbClr val="424242"/>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24242"/>
                </a:solidFill>
                <a:effectLst/>
                <a:latin typeface="inherit"/>
                <a:cs typeface="Segoe UI" panose="020B0502040204020203" pitchFamily="34" charset="0"/>
              </a:rPr>
              <a:t>HH-105 Join Zoom Meeting;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24242"/>
                </a:solidFill>
                <a:effectLst/>
                <a:latin typeface="inherit"/>
                <a:cs typeface="Segoe UI" panose="020B0502040204020203" pitchFamily="34" charset="0"/>
              </a:rPr>
              <a:t>Meeting ID: 874 5440 2488;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24242"/>
                </a:solidFill>
                <a:effectLst/>
                <a:latin typeface="inherit"/>
                <a:cs typeface="Segoe UI" panose="020B0502040204020203" pitchFamily="34" charset="0"/>
              </a:rPr>
              <a:t>Passcode: 291180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37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EE06-1C61-B8B0-6A85-5AFA6DD553F3}"/>
              </a:ext>
            </a:extLst>
          </p:cNvPr>
          <p:cNvSpPr>
            <a:spLocks noGrp="1"/>
          </p:cNvSpPr>
          <p:nvPr>
            <p:ph type="title"/>
          </p:nvPr>
        </p:nvSpPr>
        <p:spPr>
          <a:xfrm>
            <a:off x="643278" y="558412"/>
            <a:ext cx="3429000" cy="906720"/>
          </a:xfrm>
        </p:spPr>
        <p:txBody>
          <a:bodyPr anchor="b">
            <a:normAutofit/>
          </a:bodyPr>
          <a:lstStyle/>
          <a:p>
            <a:r>
              <a:rPr lang="en-US" sz="2800" dirty="0"/>
              <a:t>Digital Advertising &amp; Design Certificate</a:t>
            </a:r>
          </a:p>
        </p:txBody>
      </p:sp>
      <p:pic>
        <p:nvPicPr>
          <p:cNvPr id="6" name="Content Placeholder 5">
            <a:extLst>
              <a:ext uri="{FF2B5EF4-FFF2-40B4-BE49-F238E27FC236}">
                <a16:creationId xmlns:a16="http://schemas.microsoft.com/office/drawing/2014/main" id="{60533A42-7270-FE03-89C5-1EAC94E24F65}"/>
              </a:ext>
            </a:extLst>
          </p:cNvPr>
          <p:cNvPicPr>
            <a:picLocks noGrp="1" noChangeAspect="1"/>
          </p:cNvPicPr>
          <p:nvPr>
            <p:ph idx="1"/>
          </p:nvPr>
        </p:nvPicPr>
        <p:blipFill>
          <a:blip r:embed="rId3"/>
          <a:stretch>
            <a:fillRect/>
          </a:stretch>
        </p:blipFill>
        <p:spPr>
          <a:xfrm>
            <a:off x="556325" y="2726426"/>
            <a:ext cx="3429000" cy="2314292"/>
          </a:xfrm>
        </p:spPr>
      </p:pic>
      <p:pic>
        <p:nvPicPr>
          <p:cNvPr id="4" name="Picture 3">
            <a:extLst>
              <a:ext uri="{FF2B5EF4-FFF2-40B4-BE49-F238E27FC236}">
                <a16:creationId xmlns:a16="http://schemas.microsoft.com/office/drawing/2014/main" id="{3F567111-E224-361D-3C3D-06AC3E353693}"/>
              </a:ext>
            </a:extLst>
          </p:cNvPr>
          <p:cNvPicPr>
            <a:picLocks noChangeAspect="1"/>
          </p:cNvPicPr>
          <p:nvPr/>
        </p:nvPicPr>
        <p:blipFill>
          <a:blip r:embed="rId4"/>
          <a:stretch>
            <a:fillRect/>
          </a:stretch>
        </p:blipFill>
        <p:spPr>
          <a:xfrm>
            <a:off x="4072278" y="1599514"/>
            <a:ext cx="6903720" cy="3658971"/>
          </a:xfrm>
          <a:prstGeom prst="rect">
            <a:avLst/>
          </a:prstGeom>
        </p:spPr>
      </p:pic>
      <p:sp>
        <p:nvSpPr>
          <p:cNvPr id="7" name="TextBox 6">
            <a:extLst>
              <a:ext uri="{FF2B5EF4-FFF2-40B4-BE49-F238E27FC236}">
                <a16:creationId xmlns:a16="http://schemas.microsoft.com/office/drawing/2014/main" id="{F34EF06C-5863-B84E-66E9-90CE5D946720}"/>
              </a:ext>
            </a:extLst>
          </p:cNvPr>
          <p:cNvSpPr txBox="1"/>
          <p:nvPr/>
        </p:nvSpPr>
        <p:spPr>
          <a:xfrm>
            <a:off x="5151353" y="558412"/>
            <a:ext cx="53049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Blending BUSINESS and DIGITAL ARTS</a:t>
            </a:r>
          </a:p>
          <a:p>
            <a:pPr marL="285750" indent="-285750">
              <a:buFont typeface="Arial" panose="020B0604020202020204" pitchFamily="34" charset="0"/>
              <a:buChar char="•"/>
            </a:pPr>
            <a:r>
              <a:rPr lang="en-US" dirty="0"/>
              <a:t>Covers the basics for Entrepreneurs</a:t>
            </a:r>
          </a:p>
          <a:p>
            <a:pPr marL="285750" indent="-285750">
              <a:buFont typeface="Arial" panose="020B0604020202020204" pitchFamily="34" charset="0"/>
              <a:buChar char="•"/>
            </a:pPr>
            <a:r>
              <a:rPr lang="en-US" dirty="0"/>
              <a:t>Courses available online</a:t>
            </a:r>
          </a:p>
          <a:p>
            <a:pPr marL="285750" indent="-285750">
              <a:buFont typeface="Arial" panose="020B0604020202020204" pitchFamily="34" charset="0"/>
              <a:buChar char="•"/>
            </a:pPr>
            <a:r>
              <a:rPr lang="en-US" dirty="0"/>
              <a:t>Financial  Aid available</a:t>
            </a:r>
          </a:p>
        </p:txBody>
      </p:sp>
      <p:sp>
        <p:nvSpPr>
          <p:cNvPr id="10" name="TextBox 9">
            <a:extLst>
              <a:ext uri="{FF2B5EF4-FFF2-40B4-BE49-F238E27FC236}">
                <a16:creationId xmlns:a16="http://schemas.microsoft.com/office/drawing/2014/main" id="{A97EA56C-9EA9-F0CC-ECB0-F4925B76DFF7}"/>
              </a:ext>
            </a:extLst>
          </p:cNvPr>
          <p:cNvSpPr txBox="1"/>
          <p:nvPr/>
        </p:nvSpPr>
        <p:spPr>
          <a:xfrm>
            <a:off x="752391" y="5366383"/>
            <a:ext cx="6097162" cy="671915"/>
          </a:xfrm>
          <a:prstGeom prst="rect">
            <a:avLst/>
          </a:prstGeom>
          <a:noFill/>
        </p:spPr>
        <p:txBody>
          <a:bodyPr wrap="square">
            <a:spAutoFit/>
          </a:bodyPr>
          <a:lstStyle/>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Making money is art and working is art and good business is the best art. –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Andy Warhol 1969</a:t>
            </a:r>
          </a:p>
        </p:txBody>
      </p:sp>
    </p:spTree>
    <p:extLst>
      <p:ext uri="{BB962C8B-B14F-4D97-AF65-F5344CB8AC3E}">
        <p14:creationId xmlns:p14="http://schemas.microsoft.com/office/powerpoint/2010/main" val="2392644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C276F-BD06-4D37-89D8-F15181EF3831}"/>
              </a:ext>
            </a:extLst>
          </p:cNvPr>
          <p:cNvSpPr>
            <a:spLocks noGrp="1"/>
          </p:cNvSpPr>
          <p:nvPr>
            <p:ph type="title"/>
          </p:nvPr>
        </p:nvSpPr>
        <p:spPr>
          <a:xfrm>
            <a:off x="630936" y="562737"/>
            <a:ext cx="5193010" cy="1349190"/>
          </a:xfrm>
        </p:spPr>
        <p:txBody>
          <a:bodyPr anchor="b">
            <a:normAutofit/>
          </a:bodyPr>
          <a:lstStyle/>
          <a:p>
            <a:pPr algn="ctr"/>
            <a:r>
              <a:rPr lang="en-US" sz="3000" dirty="0"/>
              <a:t>A.S. Business - Health Care Management  Degree Track</a:t>
            </a:r>
            <a:br>
              <a:rPr lang="en-US" sz="3000" dirty="0"/>
            </a:br>
            <a:r>
              <a:rPr lang="en-US" sz="1800" dirty="0"/>
              <a:t>PATHWAY to SUNY Canton 4 year degree</a:t>
            </a:r>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D4F28F7E-27D4-40C0-896F-7209A5E4B93E}"/>
              </a:ext>
            </a:extLst>
          </p:cNvPr>
          <p:cNvSpPr>
            <a:spLocks noGrp="1"/>
          </p:cNvSpPr>
          <p:nvPr>
            <p:ph idx="1"/>
          </p:nvPr>
        </p:nvSpPr>
        <p:spPr>
          <a:xfrm>
            <a:off x="630936" y="2660904"/>
            <a:ext cx="4818888" cy="3547872"/>
          </a:xfrm>
        </p:spPr>
        <p:txBody>
          <a:bodyPr anchor="t">
            <a:normAutofit fontScale="70000" lnSpcReduction="20000"/>
          </a:bodyPr>
          <a:lstStyle/>
          <a:p>
            <a:pPr algn="l" fontAlgn="base"/>
            <a:r>
              <a:rPr lang="en-US" sz="1600" b="0" i="0" dirty="0">
                <a:solidFill>
                  <a:srgbClr val="333333"/>
                </a:solidFill>
                <a:effectLst/>
              </a:rPr>
              <a:t>The B.S. in Healthcare Management’s curriculum focuses on business fundamentals and the healthcare related foundational and skills-based courses that touch on technology, healthcare finance and economics, managed care, quality standards, and foundations of management and business. Some sample courses are: Managed Care, Healthcare Finance, Healthcare Economics, Public Health, Legal and Ethical Issues in Healthcare, Quality and Patient Safety, Health Information Technology, and Healthcare Facility Administration.</a:t>
            </a:r>
            <a:endParaRPr lang="en-US" sz="1600" b="0" i="0" dirty="0">
              <a:solidFill>
                <a:srgbClr val="000000"/>
              </a:solidFill>
              <a:effectLst/>
            </a:endParaRPr>
          </a:p>
          <a:p>
            <a:pPr algn="l" fontAlgn="base">
              <a:buFont typeface="Arial" panose="020B0604020202020204" pitchFamily="34" charset="0"/>
              <a:buChar char="•"/>
            </a:pPr>
            <a:r>
              <a:rPr lang="en-US" sz="1600" dirty="0">
                <a:solidFill>
                  <a:srgbClr val="000000"/>
                </a:solidFill>
              </a:rPr>
              <a:t>For w</a:t>
            </a:r>
            <a:r>
              <a:rPr lang="en-US" sz="1600" b="0" i="0" dirty="0">
                <a:solidFill>
                  <a:srgbClr val="000000"/>
                </a:solidFill>
                <a:effectLst/>
              </a:rPr>
              <a:t>orking professionals and students interested in an online degree . </a:t>
            </a:r>
          </a:p>
          <a:p>
            <a:pPr algn="l" fontAlgn="base">
              <a:buFont typeface="Arial" panose="020B0604020202020204" pitchFamily="34" charset="0"/>
              <a:buChar char="•"/>
            </a:pPr>
            <a:r>
              <a:rPr lang="en-US" sz="1600" dirty="0">
                <a:solidFill>
                  <a:srgbClr val="000000"/>
                </a:solidFill>
              </a:rPr>
              <a:t>Flexible - </a:t>
            </a:r>
            <a:r>
              <a:rPr lang="en-US" sz="1600" b="0" i="0" dirty="0">
                <a:solidFill>
                  <a:srgbClr val="000000"/>
                </a:solidFill>
                <a:effectLst/>
              </a:rPr>
              <a:t>Students can attend online or in person classes at the SUNY Canton campus</a:t>
            </a:r>
          </a:p>
          <a:p>
            <a:pPr algn="l" fontAlgn="base">
              <a:buFont typeface="Arial" panose="020B0604020202020204" pitchFamily="34" charset="0"/>
              <a:buChar char="•"/>
            </a:pPr>
            <a:r>
              <a:rPr lang="en-US" sz="1600" b="1" dirty="0"/>
              <a:t>Topics include – U.S. Healthcare system and its functions, health care facility administration, healthcare finance, public health, information technology, legal and ethical issues in healthcare, </a:t>
            </a:r>
            <a:endParaRPr lang="en-US" sz="1600" b="1" i="0" dirty="0">
              <a:effectLst/>
            </a:endParaRPr>
          </a:p>
          <a:p>
            <a:r>
              <a:rPr lang="en-US" sz="2200" dirty="0"/>
              <a:t>Internships are part of the curriculum – and opportunities abound for student placement in the North Country and beyond</a:t>
            </a:r>
          </a:p>
          <a:p>
            <a:r>
              <a:rPr lang="en-US" sz="2200" dirty="0"/>
              <a:t>CONTACT - </a:t>
            </a:r>
            <a:r>
              <a:rPr lang="en-US" sz="1600" b="0" i="0" dirty="0">
                <a:solidFill>
                  <a:srgbClr val="000000"/>
                </a:solidFill>
                <a:effectLst/>
              </a:rPr>
              <a:t>Marella </a:t>
            </a:r>
            <a:r>
              <a:rPr lang="en-US" sz="1600" b="0" i="0" dirty="0" err="1">
                <a:solidFill>
                  <a:srgbClr val="000000"/>
                </a:solidFill>
                <a:effectLst/>
              </a:rPr>
              <a:t>Fiacco</a:t>
            </a:r>
            <a:r>
              <a:rPr lang="en-US" sz="1600" b="0" i="0" dirty="0">
                <a:solidFill>
                  <a:srgbClr val="000000"/>
                </a:solidFill>
                <a:effectLst/>
              </a:rPr>
              <a:t> – </a:t>
            </a:r>
            <a:r>
              <a:rPr lang="en-US" sz="1600" b="0" i="0" dirty="0">
                <a:solidFill>
                  <a:srgbClr val="000000"/>
                </a:solidFill>
                <a:effectLst/>
                <a:hlinkClick r:id="rId3"/>
              </a:rPr>
              <a:t>fiaccom@canton.edu</a:t>
            </a:r>
            <a:r>
              <a:rPr lang="en-US" sz="1600" b="0" i="0" dirty="0">
                <a:solidFill>
                  <a:srgbClr val="000000"/>
                </a:solidFill>
                <a:effectLst/>
              </a:rPr>
              <a:t>  phone: 315-386-7444</a:t>
            </a:r>
            <a:endParaRPr lang="en-US" sz="2200" dirty="0"/>
          </a:p>
          <a:p>
            <a:pPr marL="0" indent="0">
              <a:buNone/>
            </a:pPr>
            <a:r>
              <a:rPr lang="en-US" sz="2200" dirty="0"/>
              <a:t>https://www.canton.edu/business/health_care/</a:t>
            </a:r>
          </a:p>
        </p:txBody>
      </p:sp>
      <p:pic>
        <p:nvPicPr>
          <p:cNvPr id="10" name="Content Placeholder 9" descr="Table&#10;&#10;Description automatically generated">
            <a:extLst>
              <a:ext uri="{FF2B5EF4-FFF2-40B4-BE49-F238E27FC236}">
                <a16:creationId xmlns:a16="http://schemas.microsoft.com/office/drawing/2014/main" id="{CDAD772F-44B1-41D8-B250-2A0893493557}"/>
              </a:ext>
            </a:extLst>
          </p:cNvPr>
          <p:cNvPicPr>
            <a:picLocks noChangeAspect="1"/>
          </p:cNvPicPr>
          <p:nvPr/>
        </p:nvPicPr>
        <p:blipFill>
          <a:blip r:embed="rId4"/>
          <a:stretch>
            <a:fillRect/>
          </a:stretch>
        </p:blipFill>
        <p:spPr>
          <a:xfrm>
            <a:off x="6368055" y="246888"/>
            <a:ext cx="3851147" cy="4427220"/>
          </a:xfrm>
          <a:prstGeom prst="rect">
            <a:avLst/>
          </a:prstGeom>
        </p:spPr>
      </p:pic>
      <p:pic>
        <p:nvPicPr>
          <p:cNvPr id="1028" name="Picture 4" descr="SUNY Canton Healthcare Management Student Group | Facebook">
            <a:extLst>
              <a:ext uri="{FF2B5EF4-FFF2-40B4-BE49-F238E27FC236}">
                <a16:creationId xmlns:a16="http://schemas.microsoft.com/office/drawing/2014/main" id="{8BAD4CF0-94C1-4DB4-8AC4-CD6188F3C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380" y="4815874"/>
            <a:ext cx="1288542" cy="12885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CJ - SUNY Canton">
            <a:extLst>
              <a:ext uri="{FF2B5EF4-FFF2-40B4-BE49-F238E27FC236}">
                <a16:creationId xmlns:a16="http://schemas.microsoft.com/office/drawing/2014/main" id="{E1F5DFCB-2B8E-49C1-9EF4-24985F64E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844" y="4985833"/>
            <a:ext cx="2894358" cy="144717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82E2F99E-7A50-4834-9D4E-27CF2F5882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3589" y="738378"/>
            <a:ext cx="533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730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28F21-15C7-425B-9649-6A0877737665}"/>
              </a:ext>
            </a:extLst>
          </p:cNvPr>
          <p:cNvSpPr>
            <a:spLocks noGrp="1"/>
          </p:cNvSpPr>
          <p:nvPr>
            <p:ph type="title"/>
          </p:nvPr>
        </p:nvSpPr>
        <p:spPr>
          <a:xfrm>
            <a:off x="841248" y="585216"/>
            <a:ext cx="10515600" cy="1325563"/>
          </a:xfrm>
        </p:spPr>
        <p:txBody>
          <a:bodyPr>
            <a:normAutofit/>
          </a:bodyPr>
          <a:lstStyle/>
          <a:p>
            <a:r>
              <a:rPr lang="en-US" sz="2800" dirty="0">
                <a:solidFill>
                  <a:schemeClr val="bg1"/>
                </a:solidFill>
              </a:rPr>
              <a:t>Second Chance Pell Program – </a:t>
            </a:r>
            <a:br>
              <a:rPr lang="en-US" sz="2800" dirty="0">
                <a:solidFill>
                  <a:schemeClr val="bg1"/>
                </a:solidFill>
              </a:rPr>
            </a:br>
            <a:r>
              <a:rPr lang="en-US" sz="2800" dirty="0">
                <a:solidFill>
                  <a:schemeClr val="bg1"/>
                </a:solidFill>
              </a:rPr>
              <a:t>Tom Callahan – NCCC faculty instructor/advisor</a:t>
            </a:r>
            <a:br>
              <a:rPr lang="en-US" sz="2800" dirty="0">
                <a:solidFill>
                  <a:schemeClr val="bg1"/>
                </a:solidFill>
              </a:rPr>
            </a:br>
            <a:r>
              <a:rPr lang="en-US" sz="2800" dirty="0">
                <a:solidFill>
                  <a:schemeClr val="bg1"/>
                </a:solidFill>
              </a:rPr>
              <a:t>Sarah Kilby – NCCC faculty administrator for program</a:t>
            </a:r>
          </a:p>
        </p:txBody>
      </p:sp>
      <p:pic>
        <p:nvPicPr>
          <p:cNvPr id="8" name="Picture 7">
            <a:extLst>
              <a:ext uri="{FF2B5EF4-FFF2-40B4-BE49-F238E27FC236}">
                <a16:creationId xmlns:a16="http://schemas.microsoft.com/office/drawing/2014/main" id="{4FBFBB32-0E65-4D63-91C1-0A3648A89AAF}"/>
              </a:ext>
            </a:extLst>
          </p:cNvPr>
          <p:cNvPicPr>
            <a:picLocks noChangeAspect="1"/>
          </p:cNvPicPr>
          <p:nvPr/>
        </p:nvPicPr>
        <p:blipFill rotWithShape="1">
          <a:blip r:embed="rId3"/>
          <a:srcRect l="2256" r="1053" b="-1"/>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1B9AB790-84E5-4EAB-AE70-A512DF124F88}"/>
              </a:ext>
            </a:extLst>
          </p:cNvPr>
          <p:cNvSpPr>
            <a:spLocks noGrp="1"/>
          </p:cNvSpPr>
          <p:nvPr>
            <p:ph idx="1"/>
          </p:nvPr>
        </p:nvSpPr>
        <p:spPr>
          <a:xfrm>
            <a:off x="7546848" y="2516777"/>
            <a:ext cx="3803904" cy="3660185"/>
          </a:xfrm>
        </p:spPr>
        <p:txBody>
          <a:bodyPr vert="horz" lIns="91440" tIns="45720" rIns="91440" bIns="45720" rtlCol="0" anchor="ctr">
            <a:normAutofit/>
          </a:bodyPr>
          <a:lstStyle/>
          <a:p>
            <a:pPr marL="0" indent="0">
              <a:buNone/>
            </a:pPr>
            <a:r>
              <a:rPr lang="en-US" sz="1100" b="1" dirty="0">
                <a:cs typeface="Calibri"/>
              </a:rPr>
              <a:t>Incarcerated individuals earn 2 year Associates degrees</a:t>
            </a:r>
          </a:p>
          <a:p>
            <a:pPr marL="0" indent="0">
              <a:buNone/>
            </a:pPr>
            <a:r>
              <a:rPr lang="en-US" sz="1100" b="1" dirty="0">
                <a:cs typeface="Calibri"/>
              </a:rPr>
              <a:t>Program name: Second Chance PELL (after the grant)</a:t>
            </a:r>
            <a:endParaRPr lang="en-US" sz="1100" dirty="0">
              <a:cs typeface="Calibri"/>
            </a:endParaRPr>
          </a:p>
          <a:p>
            <a:pPr marL="0" indent="0">
              <a:buNone/>
            </a:pPr>
            <a:r>
              <a:rPr lang="en-US" sz="1100" dirty="0">
                <a:cs typeface="Calibri"/>
              </a:rPr>
              <a:t>Now in all prisons in the area:</a:t>
            </a:r>
          </a:p>
          <a:p>
            <a:pPr marL="1389380" lvl="3"/>
            <a:r>
              <a:rPr lang="en-US" sz="1100" dirty="0">
                <a:cs typeface="Calibri"/>
              </a:rPr>
              <a:t>Bare Hill Correctional- Malone</a:t>
            </a:r>
          </a:p>
          <a:p>
            <a:pPr marL="1389380" lvl="3"/>
            <a:r>
              <a:rPr lang="en-US" sz="1100" dirty="0">
                <a:cs typeface="Calibri"/>
              </a:rPr>
              <a:t>Franklin Correctional-Malone</a:t>
            </a:r>
          </a:p>
          <a:p>
            <a:pPr marL="1389380" lvl="3"/>
            <a:r>
              <a:rPr lang="en-US" sz="1100" dirty="0">
                <a:cs typeface="Calibri"/>
              </a:rPr>
              <a:t>Adirondack Correctional-Ray Brook</a:t>
            </a:r>
          </a:p>
          <a:p>
            <a:pPr marL="1389380" lvl="3"/>
            <a:r>
              <a:rPr lang="en-US" sz="1100" dirty="0"/>
              <a:t>Federal – FCI Ray Brook</a:t>
            </a:r>
          </a:p>
          <a:p>
            <a:pPr marL="1160780" lvl="3" indent="0">
              <a:buNone/>
            </a:pPr>
            <a:endParaRPr lang="en-US" sz="1100" dirty="0">
              <a:cs typeface="Calibri" panose="020F0502020204030204"/>
            </a:endParaRPr>
          </a:p>
          <a:p>
            <a:pPr marL="0" lvl="3" indent="0">
              <a:buNone/>
            </a:pPr>
            <a:r>
              <a:rPr lang="en-US" sz="1100" dirty="0">
                <a:cs typeface="Calibri" panose="020F0502020204030204"/>
              </a:rPr>
              <a:t>Student grads from SCP are starting new businesses:</a:t>
            </a:r>
          </a:p>
          <a:p>
            <a:pPr marL="0" lvl="3" indent="1089025">
              <a:buNone/>
            </a:pPr>
            <a:r>
              <a:rPr lang="en-US" sz="1100" dirty="0">
                <a:cs typeface="Calibri" panose="020F0502020204030204"/>
              </a:rPr>
              <a:t>Example: one student started a  transportation "Flagging" business after release</a:t>
            </a:r>
            <a:endParaRPr lang="en-US" sz="1100" dirty="0"/>
          </a:p>
          <a:p>
            <a:pPr marL="0" lvl="3" indent="403225">
              <a:buNone/>
            </a:pPr>
            <a:r>
              <a:rPr lang="en-US" sz="1100" dirty="0">
                <a:cs typeface="Calibri"/>
              </a:rPr>
              <a:t>	During course work he discovered from his research that all NYS funded projects must give 10% of contracts to minority businesses</a:t>
            </a:r>
          </a:p>
          <a:p>
            <a:pPr marL="932180" lvl="3" indent="0">
              <a:buNone/>
            </a:pPr>
            <a:r>
              <a:rPr lang="en-US" sz="1100" dirty="0">
                <a:cs typeface="Calibri"/>
              </a:rPr>
              <a:t>This grad reports that his business is flourishing </a:t>
            </a:r>
          </a:p>
          <a:p>
            <a:pPr marL="657860" lvl="3" indent="0">
              <a:buNone/>
            </a:pPr>
            <a:r>
              <a:rPr lang="en-US" sz="1000" dirty="0">
                <a:cs typeface="Calibri"/>
              </a:rPr>
              <a:t>             </a:t>
            </a:r>
          </a:p>
          <a:p>
            <a:pPr marL="657860" lvl="3" indent="0">
              <a:buNone/>
            </a:pPr>
            <a:endParaRPr lang="en-US" sz="1000" dirty="0">
              <a:cs typeface="Calibri"/>
            </a:endParaRPr>
          </a:p>
          <a:p>
            <a:pPr marL="0" indent="0">
              <a:buNone/>
            </a:pPr>
            <a:endParaRPr lang="en-US" sz="1000" dirty="0">
              <a:cs typeface="Calibri"/>
            </a:endParaRPr>
          </a:p>
        </p:txBody>
      </p:sp>
    </p:spTree>
    <p:extLst>
      <p:ext uri="{BB962C8B-B14F-4D97-AF65-F5344CB8AC3E}">
        <p14:creationId xmlns:p14="http://schemas.microsoft.com/office/powerpoint/2010/main" val="192503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8F21-15C7-425B-9649-6A0877737665}"/>
              </a:ext>
            </a:extLst>
          </p:cNvPr>
          <p:cNvSpPr>
            <a:spLocks noGrp="1"/>
          </p:cNvSpPr>
          <p:nvPr>
            <p:ph type="title"/>
          </p:nvPr>
        </p:nvSpPr>
        <p:spPr>
          <a:xfrm>
            <a:off x="4014810" y="329184"/>
            <a:ext cx="6894576" cy="522871"/>
          </a:xfrm>
        </p:spPr>
        <p:txBody>
          <a:bodyPr anchor="b">
            <a:normAutofit fontScale="90000"/>
          </a:bodyPr>
          <a:lstStyle/>
          <a:p>
            <a:pPr algn="ctr"/>
            <a:br>
              <a:rPr lang="en-US" sz="3000" dirty="0"/>
            </a:br>
            <a:endParaRPr lang="en-US" sz="2400" dirty="0"/>
          </a:p>
        </p:txBody>
      </p:sp>
      <p:sp>
        <p:nvSpPr>
          <p:cNvPr id="3" name="Content Placeholder 2">
            <a:extLst>
              <a:ext uri="{FF2B5EF4-FFF2-40B4-BE49-F238E27FC236}">
                <a16:creationId xmlns:a16="http://schemas.microsoft.com/office/drawing/2014/main" id="{1B9AB790-84E5-4EAB-AE70-A512DF124F88}"/>
              </a:ext>
            </a:extLst>
          </p:cNvPr>
          <p:cNvSpPr>
            <a:spLocks noGrp="1"/>
          </p:cNvSpPr>
          <p:nvPr>
            <p:ph idx="1"/>
          </p:nvPr>
        </p:nvSpPr>
        <p:spPr>
          <a:xfrm>
            <a:off x="445043" y="2880087"/>
            <a:ext cx="6894576" cy="3410190"/>
          </a:xfrm>
        </p:spPr>
        <p:txBody>
          <a:bodyPr>
            <a:normAutofit lnSpcReduction="10000"/>
          </a:bodyPr>
          <a:lstStyle/>
          <a:p>
            <a:pPr marL="342900" indent="-342900">
              <a:buFont typeface="+mj-lt"/>
              <a:buAutoNum type="arabicPeriod"/>
            </a:pPr>
            <a:r>
              <a:rPr lang="en-US" sz="1600" b="1" dirty="0"/>
              <a:t>BUS 100 – Business Organization and Management – Prof. T Callahan</a:t>
            </a:r>
            <a:endParaRPr lang="en-US" sz="1600" dirty="0"/>
          </a:p>
          <a:p>
            <a:pPr marL="1000125" lvl="2" indent="-482600"/>
            <a:r>
              <a:rPr lang="en-US" sz="1500" dirty="0"/>
              <a:t>Course covers all aspects of business</a:t>
            </a:r>
          </a:p>
          <a:p>
            <a:pPr marL="1000125" lvl="2" indent="-482600"/>
            <a:r>
              <a:rPr lang="en-US" sz="1500" dirty="0"/>
              <a:t>From management to finance to governance to law – this course is an eye-opener for staff and managers</a:t>
            </a:r>
          </a:p>
          <a:p>
            <a:pPr marL="1000125" lvl="2" indent="-482600"/>
            <a:r>
              <a:rPr lang="en-US" sz="1500" dirty="0"/>
              <a:t>Instructional resources utilize the most recent text/publisher online interactive technologies</a:t>
            </a:r>
          </a:p>
          <a:p>
            <a:pPr marL="342900" indent="-342900">
              <a:buFont typeface="+mj-lt"/>
              <a:buAutoNum type="arabicPeriod"/>
            </a:pPr>
            <a:r>
              <a:rPr lang="en-US" sz="1600" b="1" dirty="0"/>
              <a:t>CIS/ART 105 – Intro to Computer Graphics – Prof. Elaine Taylor-Wilde</a:t>
            </a:r>
            <a:endParaRPr lang="en-US" sz="1600" dirty="0"/>
          </a:p>
          <a:p>
            <a:pPr marL="1000125" lvl="2" indent="-482600"/>
            <a:r>
              <a:rPr lang="en-US" sz="1400" dirty="0">
                <a:solidFill>
                  <a:srgbClr val="000000"/>
                </a:solidFill>
                <a:latin typeface="helvetica" panose="020B0604020202020204" pitchFamily="34" charset="0"/>
              </a:rPr>
              <a:t>C</a:t>
            </a:r>
            <a:r>
              <a:rPr lang="en-US" sz="1400" b="0" i="0" dirty="0">
                <a:solidFill>
                  <a:srgbClr val="000000"/>
                </a:solidFill>
                <a:effectLst/>
                <a:latin typeface="helvetica" panose="020B0604020202020204" pitchFamily="34" charset="0"/>
              </a:rPr>
              <a:t>ourse focused on computer software and hardware components for graphics</a:t>
            </a:r>
          </a:p>
          <a:p>
            <a:pPr marL="1000125" lvl="2" indent="-482600"/>
            <a:r>
              <a:rPr lang="en-US" sz="1400" dirty="0">
                <a:solidFill>
                  <a:srgbClr val="000000"/>
                </a:solidFill>
                <a:latin typeface="helvetica" panose="020B0604020202020204" pitchFamily="34" charset="0"/>
              </a:rPr>
              <a:t>P</a:t>
            </a:r>
            <a:r>
              <a:rPr lang="en-US" sz="1400" b="0" i="0" dirty="0">
                <a:solidFill>
                  <a:srgbClr val="000000"/>
                </a:solidFill>
                <a:effectLst/>
                <a:latin typeface="helvetica" panose="020B0604020202020204" pitchFamily="34" charset="0"/>
              </a:rPr>
              <a:t>rinciples and processes employed in the dynamic field of computer graphics.</a:t>
            </a:r>
            <a:endParaRPr lang="en-US" sz="1500" dirty="0"/>
          </a:p>
          <a:p>
            <a:pPr marL="342900" indent="-342900">
              <a:buFont typeface="+mj-lt"/>
              <a:buAutoNum type="arabicPeriod"/>
            </a:pPr>
            <a:r>
              <a:rPr lang="en-US" sz="1600" b="1" dirty="0"/>
              <a:t>CIS 130 – Productivity Computing – Prof. Kelly O’Shields</a:t>
            </a:r>
            <a:endParaRPr lang="en-US" sz="1600" dirty="0"/>
          </a:p>
          <a:p>
            <a:pPr marL="1000125" lvl="2" indent="-482600"/>
            <a:r>
              <a:rPr lang="en-US" sz="1500" dirty="0"/>
              <a:t>Course covers Windows applications and Microsoft Office 2018 +</a:t>
            </a:r>
          </a:p>
          <a:p>
            <a:pPr marL="1000125" lvl="2" indent="-482600"/>
            <a:r>
              <a:rPr lang="en-US" sz="1500" dirty="0"/>
              <a:t>Online interface through D2L and publisher software</a:t>
            </a:r>
          </a:p>
          <a:p>
            <a:pPr marL="85725" indent="-482600"/>
            <a:endParaRPr lang="en-US" sz="2300" dirty="0"/>
          </a:p>
          <a:p>
            <a:pPr marL="517525" lvl="2" indent="0">
              <a:buNone/>
            </a:pPr>
            <a:endParaRPr lang="en-US" sz="1500" dirty="0"/>
          </a:p>
        </p:txBody>
      </p:sp>
      <p:sp>
        <p:nvSpPr>
          <p:cNvPr id="4" name="TextBox 3">
            <a:extLst>
              <a:ext uri="{FF2B5EF4-FFF2-40B4-BE49-F238E27FC236}">
                <a16:creationId xmlns:a16="http://schemas.microsoft.com/office/drawing/2014/main" id="{68A85420-EC8D-4955-5B24-C2FA07B7FCF4}"/>
              </a:ext>
            </a:extLst>
          </p:cNvPr>
          <p:cNvSpPr txBox="1"/>
          <p:nvPr/>
        </p:nvSpPr>
        <p:spPr>
          <a:xfrm>
            <a:off x="5278582" y="1087582"/>
            <a:ext cx="5324900" cy="2031325"/>
          </a:xfrm>
          <a:prstGeom prst="rect">
            <a:avLst/>
          </a:prstGeom>
          <a:noFill/>
        </p:spPr>
        <p:txBody>
          <a:bodyPr wrap="square" rtlCol="0">
            <a:spAutoFit/>
          </a:bodyPr>
          <a:lstStyle/>
          <a:p>
            <a:r>
              <a:rPr lang="en-US" dirty="0"/>
              <a:t>You don’t need to be a full-time student to get some knowledge under your belt </a:t>
            </a:r>
          </a:p>
          <a:p>
            <a:pPr marL="285750" indent="-285750">
              <a:buFont typeface="Arial" panose="020B0604020202020204" pitchFamily="34" charset="0"/>
              <a:buChar char="•"/>
            </a:pPr>
            <a:r>
              <a:rPr lang="en-US" dirty="0"/>
              <a:t>Cost of less than $1000 including books and online access</a:t>
            </a:r>
          </a:p>
          <a:p>
            <a:pPr marL="285750" indent="-285750">
              <a:buFont typeface="Arial" panose="020B0604020202020204" pitchFamily="34" charset="0"/>
              <a:buChar char="•"/>
            </a:pPr>
            <a:r>
              <a:rPr lang="en-US" dirty="0"/>
              <a:t>Courses are </a:t>
            </a:r>
            <a:r>
              <a:rPr lang="en-US" b="1" dirty="0"/>
              <a:t>ONLINE</a:t>
            </a:r>
          </a:p>
          <a:p>
            <a:pPr marL="285750" indent="-285750">
              <a:buFont typeface="Arial" panose="020B0604020202020204" pitchFamily="34" charset="0"/>
              <a:buChar char="•"/>
            </a:pPr>
            <a:r>
              <a:rPr lang="en-US" b="1" dirty="0"/>
              <a:t>Dates: May 28, 2024, to August 2, 2024</a:t>
            </a:r>
          </a:p>
          <a:p>
            <a:pPr marL="285750" indent="-285750">
              <a:buFont typeface="Arial" panose="020B0604020202020204" pitchFamily="34" charset="0"/>
              <a:buChar char="•"/>
            </a:pPr>
            <a:endParaRPr lang="en-US" dirty="0"/>
          </a:p>
        </p:txBody>
      </p:sp>
      <p:pic>
        <p:nvPicPr>
          <p:cNvPr id="7" name="Picture 6" descr="Text&#10;&#10;Description automatically generated">
            <a:extLst>
              <a:ext uri="{FF2B5EF4-FFF2-40B4-BE49-F238E27FC236}">
                <a16:creationId xmlns:a16="http://schemas.microsoft.com/office/drawing/2014/main" id="{0BADD650-80FE-3FB2-3F04-831D0299CE9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39176" y="3429000"/>
            <a:ext cx="3642325" cy="2576945"/>
          </a:xfrm>
          <a:prstGeom prst="rect">
            <a:avLst/>
          </a:prstGeom>
        </p:spPr>
      </p:pic>
      <p:pic>
        <p:nvPicPr>
          <p:cNvPr id="10" name="Picture 9" descr="A picture containing text, vector graphics">
            <a:extLst>
              <a:ext uri="{FF2B5EF4-FFF2-40B4-BE49-F238E27FC236}">
                <a16:creationId xmlns:a16="http://schemas.microsoft.com/office/drawing/2014/main" id="{C923145B-89C8-FDB2-3488-72539742EF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88518" y="329184"/>
            <a:ext cx="3285544" cy="1848118"/>
          </a:xfrm>
          <a:prstGeom prst="rect">
            <a:avLst/>
          </a:prstGeom>
        </p:spPr>
      </p:pic>
      <p:sp>
        <p:nvSpPr>
          <p:cNvPr id="5" name="TextBox 4">
            <a:extLst>
              <a:ext uri="{FF2B5EF4-FFF2-40B4-BE49-F238E27FC236}">
                <a16:creationId xmlns:a16="http://schemas.microsoft.com/office/drawing/2014/main" id="{437687B9-C9AA-9B61-CE2A-FD1A45A6ECF3}"/>
              </a:ext>
            </a:extLst>
          </p:cNvPr>
          <p:cNvSpPr txBox="1"/>
          <p:nvPr/>
        </p:nvSpPr>
        <p:spPr>
          <a:xfrm>
            <a:off x="5009322" y="500932"/>
            <a:ext cx="5772647" cy="584775"/>
          </a:xfrm>
          <a:prstGeom prst="rect">
            <a:avLst/>
          </a:prstGeom>
          <a:noFill/>
        </p:spPr>
        <p:txBody>
          <a:bodyPr wrap="square" rtlCol="0">
            <a:spAutoFit/>
          </a:bodyPr>
          <a:lstStyle/>
          <a:p>
            <a:pPr algn="ctr"/>
            <a:r>
              <a:rPr lang="en-US" sz="3200" b="1" dirty="0"/>
              <a:t>SUMMER 2024 Course Offerings</a:t>
            </a:r>
          </a:p>
        </p:txBody>
      </p:sp>
    </p:spTree>
    <p:extLst>
      <p:ext uri="{BB962C8B-B14F-4D97-AF65-F5344CB8AC3E}">
        <p14:creationId xmlns:p14="http://schemas.microsoft.com/office/powerpoint/2010/main" val="194535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3DD4-C14F-4B00-9B58-0457E99E360C}"/>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A.S. Sports and Events Management </a:t>
            </a:r>
          </a:p>
        </p:txBody>
      </p:sp>
      <p:sp>
        <p:nvSpPr>
          <p:cNvPr id="3" name="Content Placeholder 2">
            <a:extLst>
              <a:ext uri="{FF2B5EF4-FFF2-40B4-BE49-F238E27FC236}">
                <a16:creationId xmlns:a16="http://schemas.microsoft.com/office/drawing/2014/main" id="{53F99B45-6095-449E-B8C5-90D64B2CC460}"/>
              </a:ext>
            </a:extLst>
          </p:cNvPr>
          <p:cNvSpPr>
            <a:spLocks noGrp="1"/>
          </p:cNvSpPr>
          <p:nvPr>
            <p:ph sz="half" idx="1"/>
          </p:nvPr>
        </p:nvSpPr>
        <p:spPr>
          <a:xfrm>
            <a:off x="810807" y="1644176"/>
            <a:ext cx="5092194" cy="4635034"/>
          </a:xfrm>
        </p:spPr>
        <p:txBody>
          <a:bodyPr vert="horz" lIns="91440" tIns="45720" rIns="91440" bIns="45720" rtlCol="0">
            <a:normAutofit/>
          </a:bodyPr>
          <a:lstStyle/>
          <a:p>
            <a:r>
              <a:rPr lang="en-US" dirty="0"/>
              <a:t>Location – top recreation &amp; events destination </a:t>
            </a:r>
          </a:p>
          <a:p>
            <a:r>
              <a:rPr lang="en-US" dirty="0"/>
              <a:t>Internships</a:t>
            </a:r>
          </a:p>
          <a:p>
            <a:pPr>
              <a:buFont typeface="Wingdings" panose="05000000000000000000" pitchFamily="2" charset="2"/>
              <a:buChar char="q"/>
            </a:pPr>
            <a:r>
              <a:rPr lang="en-US" dirty="0"/>
              <a:t> ORDA, Lake Placid</a:t>
            </a:r>
          </a:p>
          <a:p>
            <a:pPr>
              <a:buFont typeface="Wingdings" panose="05000000000000000000" pitchFamily="2" charset="2"/>
              <a:buChar char="q"/>
            </a:pPr>
            <a:r>
              <a:rPr lang="en-US" dirty="0"/>
              <a:t>2023 World University Games</a:t>
            </a:r>
          </a:p>
          <a:p>
            <a:pPr>
              <a:buFont typeface="Wingdings" panose="05000000000000000000" pitchFamily="2" charset="2"/>
              <a:buChar char="q"/>
            </a:pPr>
            <a:r>
              <a:rPr lang="en-US" dirty="0"/>
              <a:t>Athletic Facilities </a:t>
            </a:r>
          </a:p>
          <a:p>
            <a:r>
              <a:rPr lang="en-US" dirty="0"/>
              <a:t>Online course options </a:t>
            </a:r>
          </a:p>
          <a:p>
            <a:r>
              <a:rPr lang="en-US" dirty="0"/>
              <a:t>Transfer options, campus location</a:t>
            </a:r>
          </a:p>
          <a:p>
            <a:pPr marL="0" indent="0">
              <a:buNone/>
            </a:pPr>
            <a:endParaRPr lang="en-US" dirty="0"/>
          </a:p>
          <a:p>
            <a:endParaRPr lang="en-US" dirty="0"/>
          </a:p>
        </p:txBody>
      </p:sp>
      <p:pic>
        <p:nvPicPr>
          <p:cNvPr id="1028" name="Picture 4" descr="Online Master's in Sports Management | Campbellsville University">
            <a:extLst>
              <a:ext uri="{FF2B5EF4-FFF2-40B4-BE49-F238E27FC236}">
                <a16:creationId xmlns:a16="http://schemas.microsoft.com/office/drawing/2014/main" id="{74C8288E-5F54-446F-B52E-03716971A3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9" r="56516"/>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he 5 C's of Event Management That Everyone Should Know About">
            <a:extLst>
              <a:ext uri="{FF2B5EF4-FFF2-40B4-BE49-F238E27FC236}">
                <a16:creationId xmlns:a16="http://schemas.microsoft.com/office/drawing/2014/main" id="{E3FB7270-4CA8-4AE5-A6CC-C84B1E1DBC10}"/>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1023" r="10881"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1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0910-04F7-766D-459A-6C6C1B2DA1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55F931-ACA2-5C11-3F64-C6AC6046349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6E43632-DBAD-2018-389D-68A44DB085FD}"/>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D4BF91B2-A016-555E-1612-D4D84CF50431}"/>
              </a:ext>
            </a:extLst>
          </p:cNvPr>
          <p:cNvPicPr>
            <a:picLocks noChangeAspect="1"/>
          </p:cNvPicPr>
          <p:nvPr/>
        </p:nvPicPr>
        <p:blipFill>
          <a:blip r:embed="rId3"/>
          <a:stretch>
            <a:fillRect/>
          </a:stretch>
        </p:blipFill>
        <p:spPr>
          <a:xfrm>
            <a:off x="0" y="232608"/>
            <a:ext cx="12192000" cy="6392783"/>
          </a:xfrm>
          <a:prstGeom prst="rect">
            <a:avLst/>
          </a:prstGeom>
        </p:spPr>
      </p:pic>
    </p:spTree>
    <p:extLst>
      <p:ext uri="{BB962C8B-B14F-4D97-AF65-F5344CB8AC3E}">
        <p14:creationId xmlns:p14="http://schemas.microsoft.com/office/powerpoint/2010/main" val="546163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D152-4EA1-4B46-8CED-275D61FACD01}"/>
              </a:ext>
            </a:extLst>
          </p:cNvPr>
          <p:cNvSpPr>
            <a:spLocks noGrp="1"/>
          </p:cNvSpPr>
          <p:nvPr>
            <p:ph type="title"/>
          </p:nvPr>
        </p:nvSpPr>
        <p:spPr>
          <a:xfrm>
            <a:off x="438913" y="859536"/>
            <a:ext cx="4832802" cy="1243584"/>
          </a:xfrm>
        </p:spPr>
        <p:txBody>
          <a:bodyPr>
            <a:normAutofit/>
          </a:bodyPr>
          <a:lstStyle/>
          <a:p>
            <a:r>
              <a:rPr lang="en-US" sz="3400" dirty="0"/>
              <a:t>2 PLUS 2 – start at NCCC – Finish at PSC</a:t>
            </a:r>
          </a:p>
        </p:txBody>
      </p:sp>
      <p:sp>
        <p:nvSpPr>
          <p:cNvPr id="3" name="Content Placeholder 2">
            <a:extLst>
              <a:ext uri="{FF2B5EF4-FFF2-40B4-BE49-F238E27FC236}">
                <a16:creationId xmlns:a16="http://schemas.microsoft.com/office/drawing/2014/main" id="{844F263E-0199-4993-921B-54BA55306AE7}"/>
              </a:ext>
            </a:extLst>
          </p:cNvPr>
          <p:cNvSpPr>
            <a:spLocks noGrp="1"/>
          </p:cNvSpPr>
          <p:nvPr>
            <p:ph idx="1"/>
          </p:nvPr>
        </p:nvSpPr>
        <p:spPr>
          <a:xfrm>
            <a:off x="438911" y="2103121"/>
            <a:ext cx="6615032" cy="4553712"/>
          </a:xfrm>
        </p:spPr>
        <p:txBody>
          <a:bodyPr>
            <a:normAutofit fontScale="25000" lnSpcReduction="20000"/>
          </a:bodyPr>
          <a:lstStyle/>
          <a:p>
            <a:endParaRPr lang="en-US" sz="500" dirty="0"/>
          </a:p>
          <a:p>
            <a:pPr>
              <a:spcBef>
                <a:spcPts val="0"/>
              </a:spcBef>
              <a:spcAft>
                <a:spcPts val="800"/>
              </a:spcAft>
            </a:pPr>
            <a:r>
              <a:rPr lang="en-US" sz="6400" b="0" i="0" dirty="0">
                <a:effectLst/>
              </a:rPr>
              <a:t>2+2= YOU partnership - allows all past and future North Country Community College graduates the SAME</a:t>
            </a:r>
            <a:r>
              <a:rPr lang="en-US" sz="6400" dirty="0"/>
              <a:t> </a:t>
            </a:r>
            <a:r>
              <a:rPr lang="en-US" sz="6400" b="0" i="0" dirty="0">
                <a:effectLst/>
              </a:rPr>
              <a:t>state-level tuition rates for </a:t>
            </a:r>
            <a:r>
              <a:rPr lang="en-US" sz="6400" b="0" i="1" dirty="0">
                <a:effectLst/>
              </a:rPr>
              <a:t>THE LAST TWO YEARS AT PAUL SMITH’S! </a:t>
            </a:r>
          </a:p>
          <a:p>
            <a:r>
              <a:rPr lang="en-US" sz="6400" b="0" i="0" dirty="0">
                <a:effectLst/>
              </a:rPr>
              <a:t>PSC</a:t>
            </a:r>
            <a:r>
              <a:rPr lang="en-US" sz="6400" dirty="0"/>
              <a:t> has </a:t>
            </a:r>
            <a:r>
              <a:rPr lang="en-US" sz="6400" b="0" i="0" dirty="0">
                <a:effectLst/>
              </a:rPr>
              <a:t>Bachelors in:</a:t>
            </a:r>
          </a:p>
          <a:p>
            <a:pPr lvl="1"/>
            <a:r>
              <a:rPr lang="en-US" sz="6400" b="0" i="0" dirty="0">
                <a:effectLst/>
              </a:rPr>
              <a:t>Management (</a:t>
            </a:r>
            <a:r>
              <a:rPr lang="en-US" sz="6400" dirty="0"/>
              <a:t>concentrate in Corporate, Sports, eSports, Entrepreneurship)</a:t>
            </a:r>
          </a:p>
          <a:p>
            <a:pPr lvl="1"/>
            <a:r>
              <a:rPr lang="en-US" sz="6400" b="0" i="0">
                <a:effectLst/>
              </a:rPr>
              <a:t>Digital Marketing</a:t>
            </a:r>
            <a:endParaRPr lang="en-US" sz="6400" b="0" i="0" dirty="0">
              <a:solidFill>
                <a:srgbClr val="242424"/>
              </a:solidFill>
              <a:effectLst/>
            </a:endParaRPr>
          </a:p>
          <a:p>
            <a:pPr lvl="1"/>
            <a:r>
              <a:rPr lang="en-US" sz="6400" dirty="0">
                <a:solidFill>
                  <a:srgbClr val="242424"/>
                </a:solidFill>
              </a:rPr>
              <a:t>Recreation and Adventure Tourism</a:t>
            </a:r>
          </a:p>
          <a:p>
            <a:pPr lvl="1"/>
            <a:r>
              <a:rPr lang="en-US" sz="6400" b="0" i="0" dirty="0">
                <a:solidFill>
                  <a:srgbClr val="242424"/>
                </a:solidFill>
                <a:effectLst/>
              </a:rPr>
              <a:t>Sport Management</a:t>
            </a:r>
          </a:p>
          <a:p>
            <a:pPr lvl="1"/>
            <a:r>
              <a:rPr lang="en-US" sz="6400" dirty="0">
                <a:solidFill>
                  <a:srgbClr val="242424"/>
                </a:solidFill>
              </a:rPr>
              <a:t>Communication</a:t>
            </a:r>
          </a:p>
          <a:p>
            <a:pPr lvl="1"/>
            <a:r>
              <a:rPr lang="en-US" sz="6400" b="0" i="0" dirty="0">
                <a:solidFill>
                  <a:srgbClr val="242424"/>
                </a:solidFill>
                <a:effectLst/>
              </a:rPr>
              <a:t>Hospitality</a:t>
            </a:r>
          </a:p>
          <a:p>
            <a:pPr lvl="1"/>
            <a:r>
              <a:rPr lang="en-US" sz="6400" dirty="0">
                <a:solidFill>
                  <a:srgbClr val="242424"/>
                </a:solidFill>
              </a:rPr>
              <a:t>Psychology</a:t>
            </a:r>
            <a:endParaRPr lang="en-US" sz="6400" b="0" i="0" dirty="0">
              <a:solidFill>
                <a:srgbClr val="242424"/>
              </a:solidFill>
              <a:effectLst/>
            </a:endParaRPr>
          </a:p>
          <a:p>
            <a:pPr marL="0" indent="0" algn="l" rtl="0" fontAlgn="base">
              <a:buNone/>
            </a:pPr>
            <a:endParaRPr lang="en-US" sz="5600" dirty="0">
              <a:solidFill>
                <a:srgbClr val="242424"/>
              </a:solidFill>
            </a:endParaRPr>
          </a:p>
          <a:p>
            <a:pPr marL="0" indent="0" algn="l" rtl="0" fontAlgn="base">
              <a:buNone/>
            </a:pPr>
            <a:r>
              <a:rPr lang="en-US" sz="5600" dirty="0">
                <a:solidFill>
                  <a:srgbClr val="242424"/>
                </a:solidFill>
              </a:rPr>
              <a:t>FOR INFO </a:t>
            </a:r>
            <a:r>
              <a:rPr lang="en-US" sz="6400" dirty="0"/>
              <a:t>E</a:t>
            </a:r>
            <a:r>
              <a:rPr lang="en-US" sz="6400" b="0" i="0" dirty="0">
                <a:effectLst/>
              </a:rPr>
              <a:t>mail:  </a:t>
            </a:r>
          </a:p>
          <a:p>
            <a:pPr marL="0" indent="0" algn="l" rtl="0" fontAlgn="base">
              <a:buNone/>
            </a:pPr>
            <a:r>
              <a:rPr lang="en-US" sz="6400" b="0" i="0" dirty="0">
                <a:effectLst/>
              </a:rPr>
              <a:t>Sarah Maroun</a:t>
            </a:r>
            <a:r>
              <a:rPr lang="en-US" sz="6400" dirty="0"/>
              <a:t> -  smaroun@nccc.edu</a:t>
            </a:r>
            <a:r>
              <a:rPr lang="en-US" sz="6400" b="1" i="0" strike="noStrike" dirty="0">
                <a:effectLst/>
              </a:rPr>
              <a:t> </a:t>
            </a:r>
            <a:r>
              <a:rPr lang="en-US" sz="6400" dirty="0"/>
              <a:t>or </a:t>
            </a:r>
          </a:p>
          <a:p>
            <a:pPr marL="0" indent="0" algn="l" rtl="0" fontAlgn="base">
              <a:buNone/>
            </a:pPr>
            <a:r>
              <a:rPr lang="en-US" sz="6400" dirty="0"/>
              <a:t>Diane </a:t>
            </a:r>
            <a:r>
              <a:rPr lang="en-US" sz="6400" dirty="0" err="1"/>
              <a:t>Litynski</a:t>
            </a:r>
            <a:r>
              <a:rPr lang="en-US" sz="6400" dirty="0"/>
              <a:t> -</a:t>
            </a:r>
            <a:r>
              <a:rPr lang="en-US" sz="6400" i="0" strike="noStrike" dirty="0">
                <a:effectLst/>
              </a:rPr>
              <a:t> dlitynski@paulsmiths.edu</a:t>
            </a:r>
            <a:endParaRPr lang="en-US" sz="6400" i="0" dirty="0">
              <a:effectLst/>
            </a:endParaRPr>
          </a:p>
          <a:p>
            <a:endParaRPr lang="en-US" sz="6400" dirty="0"/>
          </a:p>
          <a:p>
            <a:endParaRPr lang="en-US" sz="2600" dirty="0"/>
          </a:p>
          <a:p>
            <a:endParaRPr lang="en-US" sz="2600" dirty="0"/>
          </a:p>
          <a:p>
            <a:endParaRPr lang="en-US" sz="2600" dirty="0"/>
          </a:p>
          <a:p>
            <a:endParaRPr lang="en-US" sz="500" dirty="0"/>
          </a:p>
          <a:p>
            <a:r>
              <a:rPr lang="en-US" sz="500" dirty="0"/>
              <a:t>https://www.paulsmiths.edu/admissions/2plus2/#:~:text=How%3F,while%20remaining%20in%20the%20Adirondacks.</a:t>
            </a:r>
          </a:p>
        </p:txBody>
      </p:sp>
      <p:pic>
        <p:nvPicPr>
          <p:cNvPr id="5" name="Picture 4" descr="A picture containing outdoor, sky, house, tree&#10;&#10;Description automatically generated">
            <a:extLst>
              <a:ext uri="{FF2B5EF4-FFF2-40B4-BE49-F238E27FC236}">
                <a16:creationId xmlns:a16="http://schemas.microsoft.com/office/drawing/2014/main" id="{5F3B90E8-5734-4A6A-994F-A4D030A41E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05869" y="3261216"/>
            <a:ext cx="4969733" cy="3565783"/>
          </a:xfrm>
          <a:prstGeom prst="rect">
            <a:avLst/>
          </a:prstGeom>
        </p:spPr>
      </p:pic>
      <p:pic>
        <p:nvPicPr>
          <p:cNvPr id="8" name="Picture 7" descr="A picture containing tree, grass, outdoor, road&#10;&#10;Description automatically generated">
            <a:extLst>
              <a:ext uri="{FF2B5EF4-FFF2-40B4-BE49-F238E27FC236}">
                <a16:creationId xmlns:a16="http://schemas.microsoft.com/office/drawing/2014/main" id="{AB387467-E81A-4442-8B71-A8A455310BF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13744" y="996069"/>
            <a:ext cx="3753981" cy="2815486"/>
          </a:xfrm>
          <a:prstGeom prst="rect">
            <a:avLst/>
          </a:prstGeom>
        </p:spPr>
      </p:pic>
    </p:spTree>
    <p:extLst>
      <p:ext uri="{BB962C8B-B14F-4D97-AF65-F5344CB8AC3E}">
        <p14:creationId xmlns:p14="http://schemas.microsoft.com/office/powerpoint/2010/main" val="15049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8F21-15C7-425B-9649-6A0877737665}"/>
              </a:ext>
            </a:extLst>
          </p:cNvPr>
          <p:cNvSpPr>
            <a:spLocks noGrp="1"/>
          </p:cNvSpPr>
          <p:nvPr>
            <p:ph type="title"/>
          </p:nvPr>
        </p:nvSpPr>
        <p:spPr>
          <a:xfrm>
            <a:off x="291548" y="77915"/>
            <a:ext cx="11608904" cy="1014296"/>
          </a:xfrm>
        </p:spPr>
        <p:txBody>
          <a:bodyPr>
            <a:normAutofit/>
          </a:bodyPr>
          <a:lstStyle/>
          <a:p>
            <a:r>
              <a:rPr lang="en-US" dirty="0"/>
              <a:t>Student Affairs – Advisory Board Report 2024</a:t>
            </a:r>
          </a:p>
        </p:txBody>
      </p:sp>
      <p:sp>
        <p:nvSpPr>
          <p:cNvPr id="3" name="Content Placeholder 2">
            <a:extLst>
              <a:ext uri="{FF2B5EF4-FFF2-40B4-BE49-F238E27FC236}">
                <a16:creationId xmlns:a16="http://schemas.microsoft.com/office/drawing/2014/main" id="{1B9AB790-84E5-4EAB-AE70-A512DF124F88}"/>
              </a:ext>
            </a:extLst>
          </p:cNvPr>
          <p:cNvSpPr>
            <a:spLocks noGrp="1"/>
          </p:cNvSpPr>
          <p:nvPr>
            <p:ph idx="1"/>
          </p:nvPr>
        </p:nvSpPr>
        <p:spPr>
          <a:xfrm>
            <a:off x="304800" y="954157"/>
            <a:ext cx="11608904" cy="5903843"/>
          </a:xfrm>
        </p:spPr>
        <p:txBody>
          <a:bodyPr>
            <a:normAutofit/>
          </a:bodyPr>
          <a:lstStyle/>
          <a:p>
            <a:pPr marL="0" indent="0">
              <a:buNone/>
            </a:pPr>
            <a:r>
              <a:rPr lang="en-US" sz="2200" b="1" dirty="0"/>
              <a:t>Career &amp; Transfer Services</a:t>
            </a:r>
          </a:p>
          <a:p>
            <a:pPr marL="1001268" lvl="3" indent="-342900"/>
            <a:r>
              <a:rPr lang="en-US" sz="2200" i="1" dirty="0"/>
              <a:t>Services - Job Readiness Presentations, Mock Interviews, Resume Critiques</a:t>
            </a:r>
          </a:p>
          <a:p>
            <a:pPr marL="1001268" lvl="3" indent="-342900"/>
            <a:r>
              <a:rPr lang="en-US" sz="2200" dirty="0">
                <a:hlinkClick r:id="rId3"/>
              </a:rPr>
              <a:t>Strong Interest Inventory®</a:t>
            </a:r>
            <a:endParaRPr lang="en-US" sz="2200" i="1" dirty="0"/>
          </a:p>
          <a:p>
            <a:pPr marL="1001268" lvl="3" indent="-342900"/>
            <a:r>
              <a:rPr lang="en-US" sz="2200" dirty="0">
                <a:hlinkClick r:id="rId4"/>
              </a:rPr>
              <a:t>College Central Network®</a:t>
            </a:r>
            <a:r>
              <a:rPr lang="en-US" sz="2200" dirty="0"/>
              <a:t> </a:t>
            </a:r>
            <a:endParaRPr lang="en-US" sz="2200" i="1" dirty="0"/>
          </a:p>
          <a:p>
            <a:pPr marL="1001268" lvl="3" indent="-342900"/>
            <a:r>
              <a:rPr lang="en-US" sz="2200" i="1" dirty="0">
                <a:hlinkClick r:id="rId5"/>
              </a:rPr>
              <a:t>nccc.edu/student-support/career-services</a:t>
            </a:r>
            <a:endParaRPr lang="en-US" sz="2200" i="1" dirty="0"/>
          </a:p>
          <a:p>
            <a:pPr marL="1001268" lvl="3" indent="-342900"/>
            <a:r>
              <a:rPr lang="en-US" sz="2200" i="1" dirty="0">
                <a:hlinkClick r:id="rId6"/>
              </a:rPr>
              <a:t>nccc.edu/transfer-services</a:t>
            </a:r>
            <a:endParaRPr lang="en-US" sz="2200" i="1" dirty="0">
              <a:solidFill>
                <a:schemeClr val="accent1"/>
              </a:solidFill>
            </a:endParaRPr>
          </a:p>
          <a:p>
            <a:pPr marL="201168" lvl="2" indent="0">
              <a:buNone/>
            </a:pPr>
            <a:endParaRPr lang="en-US" sz="2200" b="1" dirty="0"/>
          </a:p>
          <a:p>
            <a:pPr marL="201168" lvl="2" indent="0">
              <a:buNone/>
            </a:pPr>
            <a:r>
              <a:rPr lang="en-US" sz="2200" b="1" dirty="0"/>
              <a:t>Student Leadership</a:t>
            </a:r>
          </a:p>
          <a:p>
            <a:pPr marL="1001268" lvl="3" indent="-342900"/>
            <a:r>
              <a:rPr lang="en-US" sz="2200" i="1" dirty="0"/>
              <a:t>SGA – one governing board for all three campuses</a:t>
            </a:r>
          </a:p>
          <a:p>
            <a:pPr marL="201168" lvl="2" indent="0">
              <a:buNone/>
            </a:pPr>
            <a:endParaRPr lang="en-US" sz="2200" b="1" dirty="0"/>
          </a:p>
          <a:p>
            <a:pPr marL="201168" lvl="2" indent="0">
              <a:buNone/>
            </a:pPr>
            <a:r>
              <a:rPr lang="en-US" sz="2200" b="1" dirty="0"/>
              <a:t>Counseling Partnerships</a:t>
            </a:r>
          </a:p>
          <a:p>
            <a:pPr marL="1001268" lvl="3" indent="-342900"/>
            <a:r>
              <a:rPr lang="en-US" sz="2200" i="1" dirty="0"/>
              <a:t>Citizen Advocates on campus – Saranac Lake &amp; Malone</a:t>
            </a:r>
          </a:p>
          <a:p>
            <a:pPr marL="1001268" lvl="3" indent="-342900"/>
            <a:r>
              <a:rPr lang="en-US" sz="2200" i="1" dirty="0"/>
              <a:t>Peer Advocates initiative from NCCC Human Services Dept. </a:t>
            </a:r>
          </a:p>
          <a:p>
            <a:pPr marL="1001268" lvl="3" indent="-342900"/>
            <a:r>
              <a:rPr lang="en-US" sz="2200" i="1" dirty="0"/>
              <a:t>SUNY Student Tele-Counseling through Upstate Medical</a:t>
            </a:r>
          </a:p>
          <a:p>
            <a:pPr marL="1001268" lvl="3" indent="-342900"/>
            <a:r>
              <a:rPr lang="en-US" sz="2200" i="1" dirty="0">
                <a:hlinkClick r:id="rId7"/>
              </a:rPr>
              <a:t>nccc.edu/counseling/</a:t>
            </a:r>
            <a:endParaRPr lang="en-US" sz="2200" i="1" dirty="0"/>
          </a:p>
          <a:p>
            <a:pPr marL="475488" lvl="2" indent="0">
              <a:buNone/>
            </a:pPr>
            <a:endParaRPr lang="en-US" sz="2200" i="1" dirty="0"/>
          </a:p>
          <a:p>
            <a:pPr marL="18288" lvl="1" indent="0">
              <a:buNone/>
            </a:pPr>
            <a:endParaRPr lang="en-US" b="1" dirty="0"/>
          </a:p>
        </p:txBody>
      </p:sp>
      <p:graphicFrame>
        <p:nvGraphicFramePr>
          <p:cNvPr id="5" name="Diagram 4">
            <a:extLst>
              <a:ext uri="{FF2B5EF4-FFF2-40B4-BE49-F238E27FC236}">
                <a16:creationId xmlns:a16="http://schemas.microsoft.com/office/drawing/2014/main" id="{1B945AB7-92D0-4284-B219-696642B7AE85}"/>
              </a:ext>
            </a:extLst>
          </p:cNvPr>
          <p:cNvGraphicFramePr/>
          <p:nvPr/>
        </p:nvGraphicFramePr>
        <p:xfrm>
          <a:off x="7132983" y="1968453"/>
          <a:ext cx="5059017" cy="36310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95477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FDCB3-44D2-459F-9D67-CAFD099E1178}"/>
              </a:ext>
            </a:extLst>
          </p:cNvPr>
          <p:cNvSpPr>
            <a:spLocks noGrp="1"/>
          </p:cNvSpPr>
          <p:nvPr>
            <p:ph type="title"/>
          </p:nvPr>
        </p:nvSpPr>
        <p:spPr/>
        <p:txBody>
          <a:bodyPr/>
          <a:lstStyle/>
          <a:p>
            <a:endParaRPr lang="en-US" dirty="0"/>
          </a:p>
        </p:txBody>
      </p:sp>
      <p:pic>
        <p:nvPicPr>
          <p:cNvPr id="6" name="Content Placeholder 5" descr="Text&#10;&#10;Description automatically generated">
            <a:extLst>
              <a:ext uri="{FF2B5EF4-FFF2-40B4-BE49-F238E27FC236}">
                <a16:creationId xmlns:a16="http://schemas.microsoft.com/office/drawing/2014/main" id="{5FE472F0-E8C6-9F57-88D9-A362653339C3}"/>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686146" y="161792"/>
            <a:ext cx="3211328" cy="3211328"/>
          </a:xfrm>
        </p:spPr>
      </p:pic>
      <p:pic>
        <p:nvPicPr>
          <p:cNvPr id="4" name="Content Placeholder 4" descr="Graphical user interface, text, application, website&#10;&#10;Description automatically generated">
            <a:extLst>
              <a:ext uri="{FF2B5EF4-FFF2-40B4-BE49-F238E27FC236}">
                <a16:creationId xmlns:a16="http://schemas.microsoft.com/office/drawing/2014/main" id="{ED8CC4E6-0DF6-CD4C-9935-52B5F3388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4" y="0"/>
            <a:ext cx="8706694" cy="6725920"/>
          </a:xfrm>
          <a:prstGeom prst="rect">
            <a:avLst/>
          </a:prstGeom>
        </p:spPr>
      </p:pic>
      <p:pic>
        <p:nvPicPr>
          <p:cNvPr id="8" name="Picture 7" descr="A person holding a phone&#10;&#10;Description automatically generated with medium confidence">
            <a:extLst>
              <a:ext uri="{FF2B5EF4-FFF2-40B4-BE49-F238E27FC236}">
                <a16:creationId xmlns:a16="http://schemas.microsoft.com/office/drawing/2014/main" id="{B301DCC6-A44E-D94D-796B-7F5D6999CAF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86146" y="3393440"/>
            <a:ext cx="3211328" cy="3211328"/>
          </a:xfrm>
          <a:prstGeom prst="rect">
            <a:avLst/>
          </a:prstGeom>
        </p:spPr>
      </p:pic>
    </p:spTree>
    <p:extLst>
      <p:ext uri="{BB962C8B-B14F-4D97-AF65-F5344CB8AC3E}">
        <p14:creationId xmlns:p14="http://schemas.microsoft.com/office/powerpoint/2010/main" val="3415419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BA00-1FD9-D938-A793-ADC42E279731}"/>
              </a:ext>
            </a:extLst>
          </p:cNvPr>
          <p:cNvSpPr>
            <a:spLocks noGrp="1"/>
          </p:cNvSpPr>
          <p:nvPr>
            <p:ph type="title"/>
          </p:nvPr>
        </p:nvSpPr>
        <p:spPr>
          <a:xfrm>
            <a:off x="506896" y="1123122"/>
            <a:ext cx="4452730" cy="5387008"/>
          </a:xfrm>
        </p:spPr>
        <p:txBody>
          <a:bodyPr>
            <a:normAutofit/>
          </a:bodyPr>
          <a:lstStyle/>
          <a:p>
            <a:r>
              <a:rPr lang="en-US" sz="1800" dirty="0">
                <a:effectLst/>
                <a:latin typeface="Arial" panose="020B0604020202020204" pitchFamily="34" charset="0"/>
                <a:ea typeface="Calibri" panose="020F0502020204030204" pitchFamily="34" charset="0"/>
              </a:rPr>
              <a:t>As part of the College’s efforts to build upon our existing Career Services, we recently purchased a number of </a:t>
            </a:r>
            <a:r>
              <a:rPr lang="en-US" sz="1800" b="1" dirty="0">
                <a:effectLst/>
                <a:latin typeface="Arial" panose="020B0604020202020204" pitchFamily="34" charset="0"/>
                <a:ea typeface="Calibri" panose="020F0502020204030204" pitchFamily="34" charset="0"/>
              </a:rPr>
              <a:t>Strong Interest Inventories</a:t>
            </a:r>
            <a:r>
              <a:rPr lang="en-US" sz="1800" dirty="0">
                <a:effectLst/>
                <a:latin typeface="Arial" panose="020B0604020202020204" pitchFamily="34" charset="0"/>
                <a:ea typeface="Calibri" panose="020F0502020204030204" pitchFamily="34" charset="0"/>
              </a:rPr>
              <a:t> through this year’s Perkins Grant. </a:t>
            </a:r>
            <a:br>
              <a:rPr lang="en-US" sz="1800" dirty="0">
                <a:effectLst/>
                <a:latin typeface="Arial" panose="020B0604020202020204" pitchFamily="34" charset="0"/>
                <a:ea typeface="Calibri" panose="020F0502020204030204" pitchFamily="34" charset="0"/>
              </a:rPr>
            </a:br>
            <a:br>
              <a:rPr lang="en-US" sz="1800" dirty="0">
                <a:effectLst/>
                <a:latin typeface="Arial" panose="020B0604020202020204" pitchFamily="34" charset="0"/>
                <a:ea typeface="Calibri" panose="020F0502020204030204" pitchFamily="34" charset="0"/>
              </a:rPr>
            </a:br>
            <a:r>
              <a:rPr lang="en-US" sz="1800" i="1" dirty="0">
                <a:effectLst/>
                <a:latin typeface="Arial" panose="020B0604020202020204" pitchFamily="34" charset="0"/>
                <a:ea typeface="Calibri" panose="020F0502020204030204" pitchFamily="34" charset="0"/>
                <a:cs typeface="Times New Roman" panose="02020603050405020304" pitchFamily="18" charset="0"/>
              </a:rPr>
              <a:t>Strong Interest Inventory</a:t>
            </a:r>
            <a:r>
              <a:rPr lang="en-US" sz="1800" dirty="0">
                <a:effectLst/>
                <a:latin typeface="Arial" panose="020B0604020202020204" pitchFamily="34" charset="0"/>
                <a:ea typeface="Calibri" panose="020F0502020204030204" pitchFamily="34" charset="0"/>
                <a:cs typeface="Times New Roman" panose="02020603050405020304" pitchFamily="18" charset="0"/>
              </a:rPr>
              <a:t> assessment helps individuals identify their work personality by exploring their interests in six broad areas.</a:t>
            </a:r>
            <a:br>
              <a:rPr lang="en-US" sz="1800" dirty="0">
                <a:effectLst/>
                <a:latin typeface="Arial" panose="020B0604020202020204" pitchFamily="34" charset="0"/>
                <a:ea typeface="Calibri" panose="020F0502020204030204" pitchFamily="34" charset="0"/>
                <a:cs typeface="Times New Roman" panose="02020603050405020304" pitchFamily="18" charset="0"/>
              </a:rPr>
            </a:br>
            <a:br>
              <a:rPr lang="en-US" sz="1800" dirty="0">
                <a:effectLst/>
                <a:latin typeface="Arial" panose="020B060402020202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It then breaks the areas into 30 specific areas of interest that can be directly related to fields of study, careers, and leisure activities. </a:t>
            </a:r>
            <a:br>
              <a:rPr lang="en-US" sz="1800" dirty="0">
                <a:effectLst/>
                <a:latin typeface="Arial" panose="020B0604020202020204" pitchFamily="34" charset="0"/>
                <a:ea typeface="Calibri" panose="020F0502020204030204" pitchFamily="34" charset="0"/>
                <a:cs typeface="Times New Roman" panose="02020603050405020304" pitchFamily="18" charset="0"/>
              </a:rPr>
            </a:br>
            <a:br>
              <a:rPr lang="en-US" sz="1800" dirty="0">
                <a:effectLst/>
                <a:latin typeface="Arial" panose="020B0604020202020204" pitchFamily="34" charset="0"/>
                <a:ea typeface="Calibri" panose="020F0502020204030204" pitchFamily="34" charset="0"/>
                <a:cs typeface="Times New Roman" panose="02020603050405020304" pitchFamily="18" charset="0"/>
              </a:rPr>
            </a:br>
            <a:r>
              <a:rPr lang="en-US" sz="1800" dirty="0">
                <a:effectLst/>
                <a:latin typeface="Arial" panose="020B0604020202020204" pitchFamily="34" charset="0"/>
                <a:ea typeface="Calibri" panose="020F0502020204030204" pitchFamily="34" charset="0"/>
                <a:cs typeface="Times New Roman" panose="02020603050405020304" pitchFamily="18" charset="0"/>
              </a:rPr>
              <a:t>In addition, it describes an individual’s personal style preferences in five areas: work style, learning environment, team orientation, leadership style, and risk taking.</a:t>
            </a:r>
            <a:endParaRPr lang="en-US" dirty="0"/>
          </a:p>
        </p:txBody>
      </p:sp>
      <p:pic>
        <p:nvPicPr>
          <p:cNvPr id="7" name="Content Placeholder 6" descr="Chart, sunburst chart&#10;&#10;Description automatically generated">
            <a:extLst>
              <a:ext uri="{FF2B5EF4-FFF2-40B4-BE49-F238E27FC236}">
                <a16:creationId xmlns:a16="http://schemas.microsoft.com/office/drawing/2014/main" id="{680B5646-0385-5B84-2430-2D13B9FCCA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7176" y="403081"/>
            <a:ext cx="6887928" cy="6187123"/>
          </a:xfrm>
        </p:spPr>
      </p:pic>
      <p:pic>
        <p:nvPicPr>
          <p:cNvPr id="9" name="Picture 8">
            <a:extLst>
              <a:ext uri="{FF2B5EF4-FFF2-40B4-BE49-F238E27FC236}">
                <a16:creationId xmlns:a16="http://schemas.microsoft.com/office/drawing/2014/main" id="{BE99078C-83CD-064D-AEDE-03974B9D8D8B}"/>
              </a:ext>
            </a:extLst>
          </p:cNvPr>
          <p:cNvPicPr>
            <a:picLocks noChangeAspect="1"/>
          </p:cNvPicPr>
          <p:nvPr/>
        </p:nvPicPr>
        <p:blipFill>
          <a:blip r:embed="rId4"/>
          <a:stretch>
            <a:fillRect/>
          </a:stretch>
        </p:blipFill>
        <p:spPr>
          <a:xfrm>
            <a:off x="506897" y="89424"/>
            <a:ext cx="4290280" cy="1101201"/>
          </a:xfrm>
          <a:prstGeom prst="rect">
            <a:avLst/>
          </a:prstGeom>
        </p:spPr>
      </p:pic>
    </p:spTree>
    <p:extLst>
      <p:ext uri="{BB962C8B-B14F-4D97-AF65-F5344CB8AC3E}">
        <p14:creationId xmlns:p14="http://schemas.microsoft.com/office/powerpoint/2010/main" val="3715275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8F21-15C7-425B-9649-6A0877737665}"/>
              </a:ext>
            </a:extLst>
          </p:cNvPr>
          <p:cNvSpPr>
            <a:spLocks noGrp="1"/>
          </p:cNvSpPr>
          <p:nvPr>
            <p:ph type="title"/>
          </p:nvPr>
        </p:nvSpPr>
        <p:spPr>
          <a:xfrm>
            <a:off x="193042" y="187362"/>
            <a:ext cx="5310909" cy="1402017"/>
          </a:xfrm>
        </p:spPr>
        <p:txBody>
          <a:bodyPr anchor="b">
            <a:normAutofit fontScale="90000"/>
          </a:bodyPr>
          <a:lstStyle/>
          <a:p>
            <a:r>
              <a:rPr lang="en-US" sz="3400" b="1"/>
              <a:t>President’s Welcome – </a:t>
            </a:r>
            <a:br>
              <a:rPr lang="en-US" sz="3400" b="1"/>
            </a:br>
            <a:r>
              <a:rPr lang="en-US" sz="3400" b="1"/>
              <a:t>Business Programs Advisory Board – Spring 2024</a:t>
            </a:r>
            <a:endParaRPr lang="en-US" sz="3400" b="1" dirty="0"/>
          </a:p>
        </p:txBody>
      </p:sp>
      <p:sp>
        <p:nvSpPr>
          <p:cNvPr id="3" name="Content Placeholder 2">
            <a:extLst>
              <a:ext uri="{FF2B5EF4-FFF2-40B4-BE49-F238E27FC236}">
                <a16:creationId xmlns:a16="http://schemas.microsoft.com/office/drawing/2014/main" id="{1B9AB790-84E5-4EAB-AE70-A512DF124F88}"/>
              </a:ext>
            </a:extLst>
          </p:cNvPr>
          <p:cNvSpPr>
            <a:spLocks noGrp="1"/>
          </p:cNvSpPr>
          <p:nvPr>
            <p:ph idx="1"/>
          </p:nvPr>
        </p:nvSpPr>
        <p:spPr>
          <a:xfrm>
            <a:off x="387927" y="1776732"/>
            <a:ext cx="4756727" cy="4808980"/>
          </a:xfrm>
        </p:spPr>
        <p:txBody>
          <a:bodyPr>
            <a:normAutofit/>
          </a:bodyPr>
          <a:lstStyle/>
          <a:p>
            <a:pPr marL="0" indent="0">
              <a:buNone/>
            </a:pPr>
            <a:r>
              <a:rPr lang="en-US" sz="1600" b="1">
                <a:latin typeface="+mj-lt"/>
              </a:rPr>
              <a:t>1. Greetings and Gratitude</a:t>
            </a:r>
          </a:p>
          <a:p>
            <a:pPr marL="932688" lvl="2" indent="-457200"/>
            <a:r>
              <a:rPr lang="en-US" sz="1600">
                <a:latin typeface="+mj-lt"/>
              </a:rPr>
              <a:t>Importance of advisory boards</a:t>
            </a:r>
          </a:p>
          <a:p>
            <a:pPr marL="1389888" lvl="3" indent="-457200"/>
            <a:r>
              <a:rPr lang="en-US" sz="1600">
                <a:latin typeface="+mj-lt"/>
              </a:rPr>
              <a:t>Community-College connections</a:t>
            </a:r>
          </a:p>
          <a:p>
            <a:pPr marL="1389888" lvl="3" indent="-457200"/>
            <a:r>
              <a:rPr lang="en-US" sz="1600">
                <a:latin typeface="+mj-lt"/>
              </a:rPr>
              <a:t>Curriculum relevance</a:t>
            </a:r>
          </a:p>
          <a:p>
            <a:pPr marL="1389888" lvl="3" indent="-457200"/>
            <a:r>
              <a:rPr lang="en-US" sz="1600">
                <a:latin typeface="+mj-lt"/>
              </a:rPr>
              <a:t>New opportunities</a:t>
            </a:r>
          </a:p>
          <a:p>
            <a:pPr marL="1389888" lvl="3" indent="-457200"/>
            <a:r>
              <a:rPr lang="en-US" sz="1600">
                <a:latin typeface="+mj-lt"/>
              </a:rPr>
              <a:t>Preparing students for careers/transfer </a:t>
            </a:r>
          </a:p>
          <a:p>
            <a:pPr marL="0" indent="0">
              <a:buNone/>
            </a:pPr>
            <a:r>
              <a:rPr lang="en-US" sz="1600" b="1">
                <a:latin typeface="+mj-lt"/>
              </a:rPr>
              <a:t>2. College Updates</a:t>
            </a:r>
          </a:p>
          <a:p>
            <a:pPr marL="932688" lvl="2" indent="-457200"/>
            <a:r>
              <a:rPr lang="en-US" sz="1600">
                <a:latin typeface="+mj-lt"/>
              </a:rPr>
              <a:t>23-24 Enrollment </a:t>
            </a:r>
          </a:p>
          <a:p>
            <a:pPr marL="932688" lvl="2" indent="-457200"/>
            <a:r>
              <a:rPr lang="en-US" sz="1600">
                <a:latin typeface="+mj-lt"/>
              </a:rPr>
              <a:t>Empire State Community College Workforce Guarantee</a:t>
            </a:r>
          </a:p>
          <a:p>
            <a:pPr marL="1389888" lvl="3" indent="-457200"/>
            <a:r>
              <a:rPr lang="en-US" sz="1400">
                <a:latin typeface="+mj-lt"/>
              </a:rPr>
              <a:t>NYS Budget Request for Operational Funding increase</a:t>
            </a:r>
          </a:p>
          <a:p>
            <a:pPr marL="932688" lvl="2" indent="-457200"/>
            <a:r>
              <a:rPr lang="en-US" sz="1600">
                <a:latin typeface="+mj-lt"/>
              </a:rPr>
              <a:t>County Support</a:t>
            </a:r>
          </a:p>
          <a:p>
            <a:pPr marL="1389888" lvl="3" indent="-457200"/>
            <a:r>
              <a:rPr lang="en-US" sz="1400">
                <a:latin typeface="+mj-lt"/>
              </a:rPr>
              <a:t>23-24 Operational funding increase</a:t>
            </a:r>
          </a:p>
          <a:p>
            <a:pPr marL="932688" lvl="2" indent="-457200"/>
            <a:r>
              <a:rPr lang="en-US" sz="1600">
                <a:latin typeface="+mj-lt"/>
              </a:rPr>
              <a:t>Capital Updates and Needs</a:t>
            </a:r>
          </a:p>
          <a:p>
            <a:pPr marL="932688" lvl="2" indent="-457200"/>
            <a:r>
              <a:rPr lang="en-US" sz="1600">
                <a:latin typeface="+mj-lt"/>
              </a:rPr>
              <a:t>Opportunities  </a:t>
            </a:r>
          </a:p>
          <a:p>
            <a:pPr marL="0" indent="0">
              <a:buNone/>
            </a:pPr>
            <a:endParaRPr lang="en-US" sz="1000" dirty="0"/>
          </a:p>
        </p:txBody>
      </p:sp>
      <p:pic>
        <p:nvPicPr>
          <p:cNvPr id="6" name="Picture 5">
            <a:extLst>
              <a:ext uri="{FF2B5EF4-FFF2-40B4-BE49-F238E27FC236}">
                <a16:creationId xmlns:a16="http://schemas.microsoft.com/office/drawing/2014/main" id="{200B9072-2B83-4FD4-B2B4-2B29864683A4}"/>
              </a:ext>
            </a:extLst>
          </p:cNvPr>
          <p:cNvPicPr>
            <a:picLocks noChangeAspect="1"/>
          </p:cNvPicPr>
          <p:nvPr/>
        </p:nvPicPr>
        <p:blipFill>
          <a:blip r:embed="rId3">
            <a:extLst>
              <a:ext uri="{28A0092B-C50C-407E-A947-70E740481C1C}">
                <a14:useLocalDpi xmlns:a14="http://schemas.microsoft.com/office/drawing/2010/main" val="0"/>
              </a:ext>
            </a:extLst>
          </a:blip>
          <a:srcRect l="14862" r="148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11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A3114-E202-15CE-36E2-1CDCCB573375}"/>
              </a:ext>
            </a:extLst>
          </p:cNvPr>
          <p:cNvSpPr>
            <a:spLocks noGrp="1"/>
          </p:cNvSpPr>
          <p:nvPr>
            <p:ph idx="1"/>
          </p:nvPr>
        </p:nvSpPr>
        <p:spPr/>
        <p:txBody>
          <a:bodyPr/>
          <a:lstStyle/>
          <a:p>
            <a:pPr marL="1828800" lvl="4" indent="0">
              <a:buNone/>
            </a:pPr>
            <a:endParaRPr lang="en-US" dirty="0"/>
          </a:p>
        </p:txBody>
      </p:sp>
      <p:pic>
        <p:nvPicPr>
          <p:cNvPr id="5" name="Picture 4">
            <a:extLst>
              <a:ext uri="{FF2B5EF4-FFF2-40B4-BE49-F238E27FC236}">
                <a16:creationId xmlns:a16="http://schemas.microsoft.com/office/drawing/2014/main" id="{6BBAA85A-C147-59DF-46B5-300DBF416AA5}"/>
              </a:ext>
            </a:extLst>
          </p:cNvPr>
          <p:cNvPicPr>
            <a:picLocks noChangeAspect="1"/>
          </p:cNvPicPr>
          <p:nvPr/>
        </p:nvPicPr>
        <p:blipFill>
          <a:blip r:embed="rId3"/>
          <a:stretch>
            <a:fillRect/>
          </a:stretch>
        </p:blipFill>
        <p:spPr>
          <a:xfrm>
            <a:off x="180753" y="264756"/>
            <a:ext cx="11525694" cy="6500392"/>
          </a:xfrm>
          <a:prstGeom prst="rect">
            <a:avLst/>
          </a:prstGeom>
        </p:spPr>
      </p:pic>
    </p:spTree>
    <p:extLst>
      <p:ext uri="{BB962C8B-B14F-4D97-AF65-F5344CB8AC3E}">
        <p14:creationId xmlns:p14="http://schemas.microsoft.com/office/powerpoint/2010/main" val="262339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5703-2AB8-8515-4E84-7A3AF187612D}"/>
              </a:ext>
            </a:extLst>
          </p:cNvPr>
          <p:cNvSpPr>
            <a:spLocks noGrp="1"/>
          </p:cNvSpPr>
          <p:nvPr>
            <p:ph type="title"/>
          </p:nvPr>
        </p:nvSpPr>
        <p:spPr/>
        <p:txBody>
          <a:bodyPr/>
          <a:lstStyle/>
          <a:p>
            <a:r>
              <a:rPr lang="en-US" dirty="0" err="1"/>
              <a:t>MicroCredentials</a:t>
            </a:r>
            <a:r>
              <a:rPr lang="en-US" dirty="0"/>
              <a:t> – We need your input!</a:t>
            </a:r>
          </a:p>
        </p:txBody>
      </p:sp>
      <p:sp>
        <p:nvSpPr>
          <p:cNvPr id="3" name="Content Placeholder 2">
            <a:extLst>
              <a:ext uri="{FF2B5EF4-FFF2-40B4-BE49-F238E27FC236}">
                <a16:creationId xmlns:a16="http://schemas.microsoft.com/office/drawing/2014/main" id="{EA9C267F-5D65-43E5-59F3-1C74518F4502}"/>
              </a:ext>
            </a:extLst>
          </p:cNvPr>
          <p:cNvSpPr>
            <a:spLocks noGrp="1"/>
          </p:cNvSpPr>
          <p:nvPr>
            <p:ph idx="1"/>
          </p:nvPr>
        </p:nvSpPr>
        <p:spPr>
          <a:xfrm>
            <a:off x="838200" y="1825626"/>
            <a:ext cx="5483087" cy="4113998"/>
          </a:xfrm>
        </p:spPr>
        <p:txBody>
          <a:bodyPr>
            <a:normAutofit/>
          </a:bodyPr>
          <a:lstStyle/>
          <a:p>
            <a:pPr marL="0" marR="0" indent="0" fontAlgn="base">
              <a:spcBef>
                <a:spcPts val="0"/>
              </a:spcBef>
              <a:spcAft>
                <a:spcPts val="0"/>
              </a:spcAft>
              <a:buNone/>
            </a:pPr>
            <a:endParaRPr lang="en-US" sz="1800" dirty="0">
              <a:latin typeface="Calibri" panose="020F0502020204030204" pitchFamily="34" charset="0"/>
              <a:ea typeface="Times New Roman" panose="02020603050405020304" pitchFamily="18" charset="0"/>
            </a:endParaRPr>
          </a:p>
          <a:p>
            <a:pPr marL="0" marR="0" indent="0" fontAlgn="base">
              <a:spcBef>
                <a:spcPts val="0"/>
              </a:spcBef>
              <a:spcAft>
                <a:spcPts val="0"/>
              </a:spcAft>
              <a:buNone/>
            </a:pPr>
            <a:r>
              <a:rPr lang="en-US" sz="2600" b="0" i="0" dirty="0">
                <a:solidFill>
                  <a:srgbClr val="00124C"/>
                </a:solidFill>
                <a:effectLst/>
                <a:latin typeface="ff-good-web-pro-wide"/>
              </a:rPr>
              <a:t>WHAT IS IT?	A micro-credential is a short, competency-based recognition that a student can earn in a short period of time</a:t>
            </a:r>
          </a:p>
          <a:p>
            <a:pPr marL="0" marR="0" indent="0" fontAlgn="base">
              <a:spcBef>
                <a:spcPts val="0"/>
              </a:spcBef>
              <a:spcAft>
                <a:spcPts val="0"/>
              </a:spcAft>
              <a:buNone/>
            </a:pPr>
            <a:endParaRPr lang="en-US" sz="1800" dirty="0">
              <a:latin typeface="Calibri" panose="020F0502020204030204" pitchFamily="34" charset="0"/>
              <a:ea typeface="Times New Roman" panose="02020603050405020304" pitchFamily="18" charset="0"/>
            </a:endParaRPr>
          </a:p>
          <a:p>
            <a:pPr marL="0" marR="0" indent="0" fontAlgn="base">
              <a:spcBef>
                <a:spcPts val="0"/>
              </a:spcBef>
              <a:spcAft>
                <a:spcPts val="0"/>
              </a:spcAft>
              <a:buNone/>
            </a:pPr>
            <a:r>
              <a:rPr lang="en-US" sz="1800" dirty="0">
                <a:effectLst/>
                <a:latin typeface="Calibri" panose="020F0502020204030204" pitchFamily="34" charset="0"/>
                <a:ea typeface="Times New Roman" panose="02020603050405020304" pitchFamily="18" charset="0"/>
              </a:rPr>
              <a:t>SUNY LINK:</a:t>
            </a:r>
          </a:p>
          <a:p>
            <a:pPr marL="0" marR="0" indent="0" fontAlgn="base">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r>
              <a:rPr lang="en-US" sz="1800" u="sng" dirty="0">
                <a:solidFill>
                  <a:srgbClr val="0563C1"/>
                </a:solidFill>
                <a:effectLst/>
                <a:latin typeface="Aptos" panose="020B0004020202020204" pitchFamily="34" charset="0"/>
                <a:ea typeface="Times New Roman" panose="02020603050405020304" pitchFamily="18" charset="0"/>
                <a:cs typeface="Segoe UI" panose="020B0502040204020203" pitchFamily="34" charset="0"/>
                <a:hlinkClick r:id="rId3"/>
              </a:rPr>
              <a:t>https://www.suny.edu/microcredentials/microlist/</a:t>
            </a:r>
            <a:r>
              <a:rPr lang="en-US" sz="1800" dirty="0">
                <a:effectLst/>
                <a:latin typeface="Aptos" panose="020B0004020202020204" pitchFamily="34" charset="0"/>
                <a:ea typeface="Times New Roman" panose="02020603050405020304" pitchFamily="18" charset="0"/>
                <a:cs typeface="Segoe UI" panose="020B0502040204020203" pitchFamily="34" charset="0"/>
              </a:rPr>
              <a:t>) </a:t>
            </a:r>
            <a:endParaRPr lang="en-US" sz="1800" dirty="0">
              <a:effectLst/>
              <a:latin typeface="Times New Roman" panose="02020603050405020304" pitchFamily="18" charset="0"/>
              <a:ea typeface="Times New Roman" panose="02020603050405020304" pitchFamily="18" charset="0"/>
            </a:endParaRPr>
          </a:p>
          <a:p>
            <a:pPr marR="0" indent="0" fontAlgn="base">
              <a:spcBef>
                <a:spcPts val="0"/>
              </a:spcBef>
              <a:spcAft>
                <a:spcPts val="0"/>
              </a:spcAft>
              <a:buNone/>
            </a:pPr>
            <a:endParaRPr lang="en-US" sz="1800" dirty="0">
              <a:effectLst/>
              <a:latin typeface="Calibri" panose="020F0502020204030204" pitchFamily="34" charset="0"/>
              <a:ea typeface="Times New Roman" panose="02020603050405020304" pitchFamily="18" charset="0"/>
            </a:endParaRPr>
          </a:p>
          <a:p>
            <a:pPr marR="0" indent="0" fontAlgn="base">
              <a:spcBef>
                <a:spcPts val="0"/>
              </a:spcBef>
              <a:spcAft>
                <a:spcPts val="0"/>
              </a:spcAft>
              <a:buNone/>
            </a:pPr>
            <a:r>
              <a:rPr lang="en-US" sz="1800" dirty="0">
                <a:effectLst/>
                <a:latin typeface="Calibri" panose="020F0502020204030204" pitchFamily="34" charset="0"/>
                <a:ea typeface="Times New Roman" panose="02020603050405020304" pitchFamily="18" charset="0"/>
              </a:rPr>
              <a:t>What the Business Department is considering: micro credentials for:</a:t>
            </a:r>
          </a:p>
          <a:p>
            <a:pPr marL="514350" indent="-285750" fontAlgn="base">
              <a:spcBef>
                <a:spcPts val="0"/>
              </a:spcBef>
            </a:pPr>
            <a:r>
              <a:rPr lang="en-US" sz="1800" dirty="0">
                <a:latin typeface="Calibri" panose="020F0502020204030204" pitchFamily="34" charset="0"/>
                <a:ea typeface="Times New Roman" panose="02020603050405020304" pitchFamily="18" charset="0"/>
              </a:rPr>
              <a:t>N</a:t>
            </a:r>
            <a:r>
              <a:rPr lang="en-US" sz="1800" dirty="0">
                <a:effectLst/>
                <a:latin typeface="Calibri" panose="020F0502020204030204" pitchFamily="34" charset="0"/>
                <a:ea typeface="Times New Roman" panose="02020603050405020304" pitchFamily="18" charset="0"/>
              </a:rPr>
              <a:t>on-profits and grant writing </a:t>
            </a:r>
          </a:p>
          <a:p>
            <a:pPr marL="514350" indent="-285750" fontAlgn="base">
              <a:spcBef>
                <a:spcPts val="0"/>
              </a:spcBef>
            </a:pPr>
            <a:r>
              <a:rPr lang="en-US" sz="1800" dirty="0">
                <a:latin typeface="Calibri" panose="020F0502020204030204" pitchFamily="34" charset="0"/>
                <a:ea typeface="Times New Roman" panose="02020603050405020304" pitchFamily="18" charset="0"/>
              </a:rPr>
              <a:t>H</a:t>
            </a:r>
            <a:r>
              <a:rPr lang="en-US" sz="1800" dirty="0">
                <a:effectLst/>
                <a:latin typeface="Calibri" panose="020F0502020204030204" pitchFamily="34" charset="0"/>
                <a:ea typeface="Times New Roman" panose="02020603050405020304" pitchFamily="18" charset="0"/>
              </a:rPr>
              <a:t>ealth care business credentialing</a:t>
            </a:r>
          </a:p>
          <a:p>
            <a:pPr marL="514350" indent="-285750" fontAlgn="base">
              <a:spcBef>
                <a:spcPts val="0"/>
              </a:spcBef>
            </a:pPr>
            <a:r>
              <a:rPr lang="en-US" sz="1800" dirty="0">
                <a:latin typeface="Calibri" panose="020F0502020204030204" pitchFamily="34" charset="0"/>
                <a:ea typeface="Times New Roman" panose="02020603050405020304" pitchFamily="18" charset="0"/>
              </a:rPr>
              <a:t>B</a:t>
            </a:r>
            <a:r>
              <a:rPr lang="en-US" sz="1800" dirty="0">
                <a:effectLst/>
                <a:latin typeface="Calibri" panose="020F0502020204030204" pitchFamily="34" charset="0"/>
                <a:ea typeface="Times New Roman" panose="02020603050405020304" pitchFamily="18" charset="0"/>
              </a:rPr>
              <a:t>usiness basics for farmers </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D8E675E7-4B8D-EC50-CC82-4F047DDE53A5}"/>
              </a:ext>
            </a:extLst>
          </p:cNvPr>
          <p:cNvPicPr>
            <a:picLocks noChangeAspect="1"/>
          </p:cNvPicPr>
          <p:nvPr/>
        </p:nvPicPr>
        <p:blipFill>
          <a:blip r:embed="rId4"/>
          <a:stretch>
            <a:fillRect/>
          </a:stretch>
        </p:blipFill>
        <p:spPr>
          <a:xfrm>
            <a:off x="6770811" y="2140889"/>
            <a:ext cx="4736507" cy="2248231"/>
          </a:xfrm>
          <a:prstGeom prst="rect">
            <a:avLst/>
          </a:prstGeom>
        </p:spPr>
      </p:pic>
    </p:spTree>
    <p:extLst>
      <p:ext uri="{BB962C8B-B14F-4D97-AF65-F5344CB8AC3E}">
        <p14:creationId xmlns:p14="http://schemas.microsoft.com/office/powerpoint/2010/main" val="332620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1688-6F96-4D4C-8A64-A0BB13C898BE}"/>
              </a:ext>
            </a:extLst>
          </p:cNvPr>
          <p:cNvSpPr>
            <a:spLocks noGrp="1"/>
          </p:cNvSpPr>
          <p:nvPr>
            <p:ph type="title"/>
          </p:nvPr>
        </p:nvSpPr>
        <p:spPr>
          <a:xfrm>
            <a:off x="1097280" y="286603"/>
            <a:ext cx="10058400" cy="1450757"/>
          </a:xfrm>
        </p:spPr>
        <p:txBody>
          <a:bodyPr anchor="b">
            <a:normAutofit/>
          </a:bodyPr>
          <a:lstStyle/>
          <a:p>
            <a:pPr algn="ctr"/>
            <a:r>
              <a:rPr lang="en-US" sz="3300" b="1" dirty="0">
                <a:highlight>
                  <a:srgbClr val="FFFF00"/>
                </a:highlight>
              </a:rPr>
              <a:t>ADVISORS: What do YOU think? </a:t>
            </a:r>
            <a:br>
              <a:rPr lang="en-US" sz="3300" dirty="0"/>
            </a:br>
            <a:r>
              <a:rPr lang="en-US" sz="2800" dirty="0"/>
              <a:t>Your opinion is the reason we</a:t>
            </a:r>
            <a:br>
              <a:rPr lang="en-US" sz="2800" dirty="0"/>
            </a:br>
            <a:r>
              <a:rPr lang="en-US" sz="2800" dirty="0"/>
              <a:t>are together today….and we value your time, talent and input</a:t>
            </a:r>
          </a:p>
        </p:txBody>
      </p:sp>
      <p:sp>
        <p:nvSpPr>
          <p:cNvPr id="3" name="Content Placeholder 2">
            <a:extLst>
              <a:ext uri="{FF2B5EF4-FFF2-40B4-BE49-F238E27FC236}">
                <a16:creationId xmlns:a16="http://schemas.microsoft.com/office/drawing/2014/main" id="{D6632630-EF82-4BFC-9AEA-90D2E85B02B8}"/>
              </a:ext>
            </a:extLst>
          </p:cNvPr>
          <p:cNvSpPr>
            <a:spLocks noGrp="1"/>
          </p:cNvSpPr>
          <p:nvPr>
            <p:ph sz="half" idx="2"/>
          </p:nvPr>
        </p:nvSpPr>
        <p:spPr>
          <a:xfrm rot="1303222">
            <a:off x="3742023" y="2830390"/>
            <a:ext cx="8282653" cy="2673018"/>
          </a:xfrm>
        </p:spPr>
        <p:txBody>
          <a:bodyPr>
            <a:normAutofit fontScale="62500" lnSpcReduction="20000"/>
          </a:bodyPr>
          <a:lstStyle/>
          <a:p>
            <a:pPr marL="0" indent="0" algn="ctr">
              <a:lnSpc>
                <a:spcPct val="100000"/>
              </a:lnSpc>
              <a:buNone/>
            </a:pPr>
            <a:r>
              <a:rPr lang="en-US" sz="3800" b="1" dirty="0">
                <a:highlight>
                  <a:srgbClr val="FFFF00"/>
                </a:highlight>
              </a:rPr>
              <a:t>Share your thoughts: HOW:</a:t>
            </a:r>
          </a:p>
          <a:p>
            <a:pPr marL="0" indent="0" algn="ctr">
              <a:lnSpc>
                <a:spcPct val="100000"/>
              </a:lnSpc>
              <a:buNone/>
            </a:pPr>
            <a:r>
              <a:rPr lang="en-US" dirty="0"/>
              <a:t>- should we proceed with MICRO CREDENTIALS in business fields?</a:t>
            </a:r>
          </a:p>
          <a:p>
            <a:pPr marL="0" indent="0" algn="ctr">
              <a:lnSpc>
                <a:spcPct val="100000"/>
              </a:lnSpc>
              <a:buNone/>
            </a:pPr>
            <a:r>
              <a:rPr lang="en-US" dirty="0"/>
              <a:t>               -What credentials resonate with you?</a:t>
            </a:r>
          </a:p>
          <a:p>
            <a:pPr marL="0" indent="0" algn="ctr">
              <a:lnSpc>
                <a:spcPct val="100000"/>
              </a:lnSpc>
              <a:buNone/>
            </a:pPr>
            <a:r>
              <a:rPr lang="en-US" dirty="0"/>
              <a:t>- NCCC might improve on preparing students for transfers to 4 year colleges… or directly to careers?</a:t>
            </a:r>
          </a:p>
          <a:p>
            <a:pPr marL="0" indent="0" algn="ctr">
              <a:lnSpc>
                <a:spcPct val="100000"/>
              </a:lnSpc>
              <a:buNone/>
            </a:pPr>
            <a:r>
              <a:rPr lang="en-US" dirty="0"/>
              <a:t>- can the Business Department be better attuned to and respond </a:t>
            </a:r>
            <a:r>
              <a:rPr lang="en-US"/>
              <a:t>to community needs?</a:t>
            </a:r>
            <a:endParaRPr lang="en-US" dirty="0"/>
          </a:p>
          <a:p>
            <a:pPr marL="0" indent="0" algn="ctr">
              <a:lnSpc>
                <a:spcPct val="100000"/>
              </a:lnSpc>
              <a:buNone/>
            </a:pPr>
            <a:r>
              <a:rPr lang="en-US" dirty="0"/>
              <a:t>-Other ideas?</a:t>
            </a:r>
          </a:p>
        </p:txBody>
      </p:sp>
      <p:pic>
        <p:nvPicPr>
          <p:cNvPr id="5" name="Picture 4" descr="A picture containing letter&#10;&#10;Description automatically generated">
            <a:extLst>
              <a:ext uri="{FF2B5EF4-FFF2-40B4-BE49-F238E27FC236}">
                <a16:creationId xmlns:a16="http://schemas.microsoft.com/office/drawing/2014/main" id="{6C614A9F-8701-D8DD-4FA8-C91CADC3F5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204859">
            <a:off x="386359" y="2139041"/>
            <a:ext cx="3866003" cy="2579918"/>
          </a:xfrm>
          <a:prstGeom prst="rect">
            <a:avLst/>
          </a:prstGeom>
          <a:effectLst>
            <a:softEdge rad="279400"/>
          </a:effectLst>
        </p:spPr>
      </p:pic>
      <p:pic>
        <p:nvPicPr>
          <p:cNvPr id="9" name="Picture 8" descr="A picture containing chart">
            <a:extLst>
              <a:ext uri="{FF2B5EF4-FFF2-40B4-BE49-F238E27FC236}">
                <a16:creationId xmlns:a16="http://schemas.microsoft.com/office/drawing/2014/main" id="{E20C7249-B685-D2A7-9439-B5B6A4ABFBF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56792" y="4265907"/>
            <a:ext cx="2295628" cy="2217456"/>
          </a:xfrm>
          <a:prstGeom prst="rect">
            <a:avLst/>
          </a:prstGeom>
        </p:spPr>
      </p:pic>
    </p:spTree>
    <p:extLst>
      <p:ext uri="{BB962C8B-B14F-4D97-AF65-F5344CB8AC3E}">
        <p14:creationId xmlns:p14="http://schemas.microsoft.com/office/powerpoint/2010/main" val="268691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55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9A0412-1919-4569-9129-362308DE9AC6}"/>
              </a:ext>
            </a:extLst>
          </p:cNvPr>
          <p:cNvSpPr>
            <a:spLocks noGrp="1"/>
          </p:cNvSpPr>
          <p:nvPr>
            <p:ph type="title"/>
          </p:nvPr>
        </p:nvSpPr>
        <p:spPr>
          <a:xfrm>
            <a:off x="524256" y="516804"/>
            <a:ext cx="6594189" cy="1625210"/>
          </a:xfrm>
        </p:spPr>
        <p:txBody>
          <a:bodyPr>
            <a:normAutofit/>
          </a:bodyPr>
          <a:lstStyle/>
          <a:p>
            <a:r>
              <a:rPr lang="en-US" sz="3100">
                <a:solidFill>
                  <a:srgbClr val="FFFFFF"/>
                </a:solidFill>
              </a:rPr>
              <a:t>North Country Community College and its Business Department thank you for honoring us with your presence!</a:t>
            </a:r>
          </a:p>
        </p:txBody>
      </p:sp>
      <p:sp>
        <p:nvSpPr>
          <p:cNvPr id="13" name="Rectangle 1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CB5BBB7-D0EC-41C1-B1E2-C6F48A3A21DA}"/>
              </a:ext>
            </a:extLst>
          </p:cNvPr>
          <p:cNvSpPr>
            <a:spLocks noGrp="1"/>
          </p:cNvSpPr>
          <p:nvPr>
            <p:ph idx="1"/>
          </p:nvPr>
        </p:nvSpPr>
        <p:spPr>
          <a:xfrm>
            <a:off x="8029319" y="917725"/>
            <a:ext cx="3424739" cy="4852362"/>
          </a:xfrm>
        </p:spPr>
        <p:txBody>
          <a:bodyPr anchor="ctr">
            <a:normAutofit/>
          </a:bodyPr>
          <a:lstStyle/>
          <a:p>
            <a:pPr marL="0" indent="0">
              <a:buNone/>
            </a:pPr>
            <a:r>
              <a:rPr lang="en-US" sz="1700" dirty="0">
                <a:solidFill>
                  <a:srgbClr val="FFFFFF"/>
                </a:solidFill>
              </a:rPr>
              <a:t>We appreciate your commitment to the college and to our students</a:t>
            </a:r>
          </a:p>
          <a:p>
            <a:pPr marL="0" indent="0">
              <a:buNone/>
            </a:pPr>
            <a:endParaRPr lang="en-US" sz="1700" dirty="0">
              <a:solidFill>
                <a:srgbClr val="FFFFFF"/>
              </a:solidFill>
            </a:endParaRPr>
          </a:p>
          <a:p>
            <a:pPr marL="0" indent="0">
              <a:buNone/>
            </a:pPr>
            <a:r>
              <a:rPr lang="en-US" sz="1700" dirty="0">
                <a:solidFill>
                  <a:srgbClr val="FFFFFF"/>
                </a:solidFill>
              </a:rPr>
              <a:t>If you have any questions, comments, ideas or items to share – please email or call any of us all the year through.</a:t>
            </a:r>
          </a:p>
          <a:p>
            <a:pPr marL="0" indent="0">
              <a:buNone/>
            </a:pPr>
            <a:endParaRPr lang="en-US" sz="1700" dirty="0">
              <a:solidFill>
                <a:srgbClr val="FFFFFF"/>
              </a:solidFill>
            </a:endParaRPr>
          </a:p>
          <a:p>
            <a:r>
              <a:rPr lang="en-US" sz="1700" dirty="0">
                <a:solidFill>
                  <a:srgbClr val="FFFFFF"/>
                </a:solidFill>
              </a:rPr>
              <a:t>Kim </a:t>
            </a:r>
            <a:r>
              <a:rPr lang="en-US" sz="1700" dirty="0">
                <a:solidFill>
                  <a:schemeClr val="bg2"/>
                </a:solidFill>
              </a:rPr>
              <a:t>Duffey </a:t>
            </a:r>
            <a:r>
              <a:rPr lang="en-US" sz="1700" dirty="0">
                <a:solidFill>
                  <a:schemeClr val="bg2"/>
                </a:solidFill>
                <a:hlinkClick r:id="rId3">
                  <a:extLst>
                    <a:ext uri="{A12FA001-AC4F-418D-AE19-62706E023703}">
                      <ahyp:hlinkClr xmlns:ahyp="http://schemas.microsoft.com/office/drawing/2018/hyperlinkcolor" val="tx"/>
                    </a:ext>
                  </a:extLst>
                </a:hlinkClick>
              </a:rPr>
              <a:t>kduffey@nccc.edu</a:t>
            </a:r>
            <a:r>
              <a:rPr lang="en-US" sz="1700" dirty="0">
                <a:solidFill>
                  <a:schemeClr val="bg2"/>
                </a:solidFill>
              </a:rPr>
              <a:t> </a:t>
            </a:r>
            <a:r>
              <a:rPr lang="en-US" sz="1700" dirty="0">
                <a:solidFill>
                  <a:srgbClr val="FFFFFF"/>
                </a:solidFill>
              </a:rPr>
              <a:t>	518-521-5133 cell or text</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p:txBody>
      </p:sp>
      <p:sp>
        <p:nvSpPr>
          <p:cNvPr id="6" name="TextBox 5">
            <a:extLst>
              <a:ext uri="{FF2B5EF4-FFF2-40B4-BE49-F238E27FC236}">
                <a16:creationId xmlns:a16="http://schemas.microsoft.com/office/drawing/2014/main" id="{D26E71D6-BF3F-512A-B0D0-0C5A63F13363}"/>
              </a:ext>
            </a:extLst>
          </p:cNvPr>
          <p:cNvSpPr txBox="1"/>
          <p:nvPr/>
        </p:nvSpPr>
        <p:spPr>
          <a:xfrm>
            <a:off x="644237" y="4816963"/>
            <a:ext cx="6096000" cy="1200329"/>
          </a:xfrm>
          <a:prstGeom prst="rect">
            <a:avLst/>
          </a:prstGeom>
          <a:noFill/>
        </p:spPr>
        <p:txBody>
          <a:bodyPr wrap="square">
            <a:spAutoFit/>
          </a:bodyPr>
          <a:lstStyle/>
          <a:p>
            <a:r>
              <a:rPr lang="en-US" sz="1800" b="1" i="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This meeting will be recorded and the recording accessible on our Business Department homepage – bottom right https://www.nccc.edu/business/</a:t>
            </a:r>
          </a:p>
          <a:p>
            <a:endParaRPr lang="en-US" sz="1800" dirty="0">
              <a:solidFill>
                <a:srgbClr val="FFFFFF"/>
              </a:solidFill>
            </a:endParaRPr>
          </a:p>
        </p:txBody>
      </p:sp>
      <p:pic>
        <p:nvPicPr>
          <p:cNvPr id="8" name="Picture 7" descr="Text, shape">
            <a:extLst>
              <a:ext uri="{FF2B5EF4-FFF2-40B4-BE49-F238E27FC236}">
                <a16:creationId xmlns:a16="http://schemas.microsoft.com/office/drawing/2014/main" id="{36D3A869-FCE5-F2E0-8667-379D501929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71938" y="2597727"/>
            <a:ext cx="3276868" cy="2174298"/>
          </a:xfrm>
          <a:prstGeom prst="rect">
            <a:avLst/>
          </a:prstGeom>
        </p:spPr>
      </p:pic>
    </p:spTree>
    <p:extLst>
      <p:ext uri="{BB962C8B-B14F-4D97-AF65-F5344CB8AC3E}">
        <p14:creationId xmlns:p14="http://schemas.microsoft.com/office/powerpoint/2010/main" val="351699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k 5">
                <a:extLst>
                  <a:ext uri="{FF2B5EF4-FFF2-40B4-BE49-F238E27FC236}">
                    <a16:creationId xmlns:a16="http://schemas.microsoft.com/office/drawing/2014/main" id="{32888AE2-5C0B-33C9-173A-FD2EE84A3BFC}"/>
                  </a:ext>
                </a:extLst>
              </p14:cNvPr>
              <p14:cNvContentPartPr/>
              <p14:nvPr/>
            </p14:nvContentPartPr>
            <p14:xfrm>
              <a:off x="2772611" y="1819823"/>
              <a:ext cx="360" cy="4320"/>
            </p14:xfrm>
          </p:contentPart>
        </mc:Choice>
        <mc:Fallback xmlns="">
          <p:pic>
            <p:nvPicPr>
              <p:cNvPr id="6" name="Ink 5">
                <a:extLst>
                  <a:ext uri="{FF2B5EF4-FFF2-40B4-BE49-F238E27FC236}">
                    <a16:creationId xmlns:a16="http://schemas.microsoft.com/office/drawing/2014/main" id="{32888AE2-5C0B-33C9-173A-FD2EE84A3BFC}"/>
                  </a:ext>
                </a:extLst>
              </p:cNvPr>
              <p:cNvPicPr/>
              <p:nvPr/>
            </p:nvPicPr>
            <p:blipFill>
              <a:blip r:embed="rId4"/>
              <a:stretch>
                <a:fillRect/>
              </a:stretch>
            </p:blipFill>
            <p:spPr>
              <a:xfrm>
                <a:off x="2754611" y="1711823"/>
                <a:ext cx="36000" cy="219960"/>
              </a:xfrm>
              <a:prstGeom prst="rect">
                <a:avLst/>
              </a:prstGeom>
            </p:spPr>
          </p:pic>
        </mc:Fallback>
      </mc:AlternateContent>
      <p:grpSp>
        <p:nvGrpSpPr>
          <p:cNvPr id="16" name="Group 15">
            <a:extLst>
              <a:ext uri="{FF2B5EF4-FFF2-40B4-BE49-F238E27FC236}">
                <a16:creationId xmlns:a16="http://schemas.microsoft.com/office/drawing/2014/main" id="{F692D000-4243-76CA-B854-78552051AED0}"/>
              </a:ext>
            </a:extLst>
          </p:cNvPr>
          <p:cNvGrpSpPr/>
          <p:nvPr/>
        </p:nvGrpSpPr>
        <p:grpSpPr>
          <a:xfrm>
            <a:off x="2892131" y="2685983"/>
            <a:ext cx="360" cy="9360"/>
            <a:chOff x="2892131" y="2685983"/>
            <a:chExt cx="360" cy="936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Ink 6">
                  <a:extLst>
                    <a:ext uri="{FF2B5EF4-FFF2-40B4-BE49-F238E27FC236}">
                      <a16:creationId xmlns:a16="http://schemas.microsoft.com/office/drawing/2014/main" id="{C99D1665-7AAE-413E-B548-AADBA0D1FFF0}"/>
                    </a:ext>
                  </a:extLst>
                </p14:cNvPr>
                <p14:cNvContentPartPr/>
                <p14:nvPr/>
              </p14:nvContentPartPr>
              <p14:xfrm>
                <a:off x="2892131" y="2685983"/>
                <a:ext cx="360" cy="360"/>
              </p14:xfrm>
            </p:contentPart>
          </mc:Choice>
          <mc:Fallback xmlns="">
            <p:pic>
              <p:nvPicPr>
                <p:cNvPr id="7" name="Ink 6">
                  <a:extLst>
                    <a:ext uri="{FF2B5EF4-FFF2-40B4-BE49-F238E27FC236}">
                      <a16:creationId xmlns:a16="http://schemas.microsoft.com/office/drawing/2014/main" id="{C99D1665-7AAE-413E-B548-AADBA0D1FFF0}"/>
                    </a:ext>
                  </a:extLst>
                </p:cNvPr>
                <p:cNvPicPr/>
                <p:nvPr/>
              </p:nvPicPr>
              <p:blipFill>
                <a:blip r:embed="rId6"/>
                <a:stretch>
                  <a:fillRect/>
                </a:stretch>
              </p:blipFill>
              <p:spPr>
                <a:xfrm>
                  <a:off x="2874131" y="257798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7652A7DE-4E73-4B32-C36C-5B05033B0DAF}"/>
                    </a:ext>
                  </a:extLst>
                </p14:cNvPr>
                <p14:cNvContentPartPr/>
                <p14:nvPr/>
              </p14:nvContentPartPr>
              <p14:xfrm>
                <a:off x="2892131" y="2694983"/>
                <a:ext cx="360" cy="360"/>
              </p14:xfrm>
            </p:contentPart>
          </mc:Choice>
          <mc:Fallback xmlns="">
            <p:pic>
              <p:nvPicPr>
                <p:cNvPr id="8" name="Ink 7">
                  <a:extLst>
                    <a:ext uri="{FF2B5EF4-FFF2-40B4-BE49-F238E27FC236}">
                      <a16:creationId xmlns:a16="http://schemas.microsoft.com/office/drawing/2014/main" id="{7652A7DE-4E73-4B32-C36C-5B05033B0DAF}"/>
                    </a:ext>
                  </a:extLst>
                </p:cNvPr>
                <p:cNvPicPr/>
                <p:nvPr/>
              </p:nvPicPr>
              <p:blipFill>
                <a:blip r:embed="rId8"/>
                <a:stretch>
                  <a:fillRect/>
                </a:stretch>
              </p:blipFill>
              <p:spPr>
                <a:xfrm>
                  <a:off x="2874131" y="2586983"/>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8C8C1369-CE0C-D16B-319B-9334B3E191C5}"/>
                  </a:ext>
                </a:extLst>
              </p14:cNvPr>
              <p14:cNvContentPartPr/>
              <p14:nvPr/>
            </p14:nvContentPartPr>
            <p14:xfrm>
              <a:off x="2072051" y="2712623"/>
              <a:ext cx="360" cy="360"/>
            </p14:xfrm>
          </p:contentPart>
        </mc:Choice>
        <mc:Fallback xmlns="">
          <p:pic>
            <p:nvPicPr>
              <p:cNvPr id="10" name="Ink 9">
                <a:extLst>
                  <a:ext uri="{FF2B5EF4-FFF2-40B4-BE49-F238E27FC236}">
                    <a16:creationId xmlns:a16="http://schemas.microsoft.com/office/drawing/2014/main" id="{8C8C1369-CE0C-D16B-319B-9334B3E191C5}"/>
                  </a:ext>
                </a:extLst>
              </p:cNvPr>
              <p:cNvPicPr/>
              <p:nvPr/>
            </p:nvPicPr>
            <p:blipFill>
              <a:blip r:embed="rId10"/>
              <a:stretch>
                <a:fillRect/>
              </a:stretch>
            </p:blipFill>
            <p:spPr>
              <a:xfrm>
                <a:off x="2054411" y="260462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8" name="Ink 17">
                <a:extLst>
                  <a:ext uri="{FF2B5EF4-FFF2-40B4-BE49-F238E27FC236}">
                    <a16:creationId xmlns:a16="http://schemas.microsoft.com/office/drawing/2014/main" id="{5AA4B2E2-F1A6-C780-0DD4-8C9C1B414FC5}"/>
                  </a:ext>
                </a:extLst>
              </p14:cNvPr>
              <p14:cNvContentPartPr/>
              <p14:nvPr/>
            </p14:nvContentPartPr>
            <p14:xfrm>
              <a:off x="2110931" y="2073263"/>
              <a:ext cx="360" cy="360"/>
            </p14:xfrm>
          </p:contentPart>
        </mc:Choice>
        <mc:Fallback xmlns="">
          <p:pic>
            <p:nvPicPr>
              <p:cNvPr id="18" name="Ink 17">
                <a:extLst>
                  <a:ext uri="{FF2B5EF4-FFF2-40B4-BE49-F238E27FC236}">
                    <a16:creationId xmlns:a16="http://schemas.microsoft.com/office/drawing/2014/main" id="{5AA4B2E2-F1A6-C780-0DD4-8C9C1B414FC5}"/>
                  </a:ext>
                </a:extLst>
              </p:cNvPr>
              <p:cNvPicPr/>
              <p:nvPr/>
            </p:nvPicPr>
            <p:blipFill>
              <a:blip r:embed="rId12"/>
              <a:stretch>
                <a:fillRect/>
              </a:stretch>
            </p:blipFill>
            <p:spPr>
              <a:xfrm>
                <a:off x="2092931" y="1965623"/>
                <a:ext cx="36000" cy="216000"/>
              </a:xfrm>
              <a:prstGeom prst="rect">
                <a:avLst/>
              </a:prstGeom>
            </p:spPr>
          </p:pic>
        </mc:Fallback>
      </mc:AlternateContent>
      <p:sp>
        <p:nvSpPr>
          <p:cNvPr id="20" name="TextBox 19">
            <a:extLst>
              <a:ext uri="{FF2B5EF4-FFF2-40B4-BE49-F238E27FC236}">
                <a16:creationId xmlns:a16="http://schemas.microsoft.com/office/drawing/2014/main" id="{FADD58FD-2E2C-4539-43CC-345F422EC416}"/>
              </a:ext>
            </a:extLst>
          </p:cNvPr>
          <p:cNvSpPr txBox="1"/>
          <p:nvPr/>
        </p:nvSpPr>
        <p:spPr>
          <a:xfrm>
            <a:off x="2291424" y="4888230"/>
            <a:ext cx="7258050" cy="1969770"/>
          </a:xfrm>
          <a:prstGeom prst="rect">
            <a:avLst/>
          </a:prstGeom>
          <a:noFill/>
        </p:spPr>
        <p:txBody>
          <a:bodyPr wrap="square" rtlCol="0">
            <a:spAutoFit/>
          </a:bodyPr>
          <a:lstStyle/>
          <a:p>
            <a:pPr algn="ctr"/>
            <a:endParaRPr lang="en-US" sz="1400" dirty="0"/>
          </a:p>
          <a:p>
            <a:pPr algn="ctr"/>
            <a:r>
              <a:rPr lang="en-US" sz="3600" dirty="0"/>
              <a:t>*Nursing Labs and Simulation Equipment</a:t>
            </a:r>
          </a:p>
          <a:p>
            <a:pPr algn="ctr"/>
            <a:r>
              <a:rPr lang="en-US" sz="3600" dirty="0"/>
              <a:t>*Science Lab Renovations</a:t>
            </a:r>
          </a:p>
        </p:txBody>
      </p:sp>
      <p:pic>
        <p:nvPicPr>
          <p:cNvPr id="5" name="Picture 4" descr="A group of people in a room&#10;&#10;Description automatically generated">
            <a:extLst>
              <a:ext uri="{FF2B5EF4-FFF2-40B4-BE49-F238E27FC236}">
                <a16:creationId xmlns:a16="http://schemas.microsoft.com/office/drawing/2014/main" id="{A956521B-57C4-A41C-2C8B-298095B371C5}"/>
              </a:ext>
            </a:extLst>
          </p:cNvPr>
          <p:cNvPicPr>
            <a:picLocks noChangeAspect="1"/>
          </p:cNvPicPr>
          <p:nvPr/>
        </p:nvPicPr>
        <p:blipFill>
          <a:blip r:embed="rId13"/>
          <a:stretch>
            <a:fillRect/>
          </a:stretch>
        </p:blipFill>
        <p:spPr>
          <a:xfrm>
            <a:off x="1077081" y="349131"/>
            <a:ext cx="10037838" cy="4726984"/>
          </a:xfrm>
          <a:prstGeom prst="rect">
            <a:avLst/>
          </a:prstGeom>
        </p:spPr>
      </p:pic>
    </p:spTree>
    <p:extLst>
      <p:ext uri="{BB962C8B-B14F-4D97-AF65-F5344CB8AC3E}">
        <p14:creationId xmlns:p14="http://schemas.microsoft.com/office/powerpoint/2010/main" val="176407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C61B1B36-44FF-C141-7644-7B4241019157}"/>
                  </a:ext>
                </a:extLst>
              </p14:cNvPr>
              <p14:cNvContentPartPr/>
              <p14:nvPr/>
            </p14:nvContentPartPr>
            <p14:xfrm>
              <a:off x="1460411" y="1025663"/>
              <a:ext cx="360" cy="360"/>
            </p14:xfrm>
          </p:contentPart>
        </mc:Choice>
        <mc:Fallback xmlns="">
          <p:pic>
            <p:nvPicPr>
              <p:cNvPr id="5" name="Ink 4">
                <a:extLst>
                  <a:ext uri="{FF2B5EF4-FFF2-40B4-BE49-F238E27FC236}">
                    <a16:creationId xmlns:a16="http://schemas.microsoft.com/office/drawing/2014/main" id="{C61B1B36-44FF-C141-7644-7B4241019157}"/>
                  </a:ext>
                </a:extLst>
              </p:cNvPr>
              <p:cNvPicPr/>
              <p:nvPr/>
            </p:nvPicPr>
            <p:blipFill>
              <a:blip r:embed="rId4"/>
              <a:stretch>
                <a:fillRect/>
              </a:stretch>
            </p:blipFill>
            <p:spPr>
              <a:xfrm>
                <a:off x="1442411" y="91766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k 5">
                <a:extLst>
                  <a:ext uri="{FF2B5EF4-FFF2-40B4-BE49-F238E27FC236}">
                    <a16:creationId xmlns:a16="http://schemas.microsoft.com/office/drawing/2014/main" id="{FB572F5F-0C47-E887-5DB7-83ECC9B9F4F8}"/>
                  </a:ext>
                </a:extLst>
              </p14:cNvPr>
              <p14:cNvContentPartPr/>
              <p14:nvPr/>
            </p14:nvContentPartPr>
            <p14:xfrm>
              <a:off x="1564451" y="1688783"/>
              <a:ext cx="360" cy="360"/>
            </p14:xfrm>
          </p:contentPart>
        </mc:Choice>
        <mc:Fallback xmlns="">
          <p:pic>
            <p:nvPicPr>
              <p:cNvPr id="6" name="Ink 5">
                <a:extLst>
                  <a:ext uri="{FF2B5EF4-FFF2-40B4-BE49-F238E27FC236}">
                    <a16:creationId xmlns:a16="http://schemas.microsoft.com/office/drawing/2014/main" id="{FB572F5F-0C47-E887-5DB7-83ECC9B9F4F8}"/>
                  </a:ext>
                </a:extLst>
              </p:cNvPr>
              <p:cNvPicPr/>
              <p:nvPr/>
            </p:nvPicPr>
            <p:blipFill>
              <a:blip r:embed="rId6"/>
              <a:stretch>
                <a:fillRect/>
              </a:stretch>
            </p:blipFill>
            <p:spPr>
              <a:xfrm>
                <a:off x="1546451" y="158078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Ink 6">
                <a:extLst>
                  <a:ext uri="{FF2B5EF4-FFF2-40B4-BE49-F238E27FC236}">
                    <a16:creationId xmlns:a16="http://schemas.microsoft.com/office/drawing/2014/main" id="{E1A9EB1A-22B3-45BC-5941-EA43BF26B804}"/>
                  </a:ext>
                </a:extLst>
              </p14:cNvPr>
              <p14:cNvContentPartPr/>
              <p14:nvPr/>
            </p14:nvContentPartPr>
            <p14:xfrm>
              <a:off x="3565691" y="905423"/>
              <a:ext cx="360" cy="360"/>
            </p14:xfrm>
          </p:contentPart>
        </mc:Choice>
        <mc:Fallback xmlns="">
          <p:pic>
            <p:nvPicPr>
              <p:cNvPr id="7" name="Ink 6">
                <a:extLst>
                  <a:ext uri="{FF2B5EF4-FFF2-40B4-BE49-F238E27FC236}">
                    <a16:creationId xmlns:a16="http://schemas.microsoft.com/office/drawing/2014/main" id="{E1A9EB1A-22B3-45BC-5941-EA43BF26B804}"/>
                  </a:ext>
                </a:extLst>
              </p:cNvPr>
              <p:cNvPicPr/>
              <p:nvPr/>
            </p:nvPicPr>
            <p:blipFill>
              <a:blip r:embed="rId8"/>
              <a:stretch>
                <a:fillRect/>
              </a:stretch>
            </p:blipFill>
            <p:spPr>
              <a:xfrm>
                <a:off x="3547691" y="79742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Ink 7">
                <a:extLst>
                  <a:ext uri="{FF2B5EF4-FFF2-40B4-BE49-F238E27FC236}">
                    <a16:creationId xmlns:a16="http://schemas.microsoft.com/office/drawing/2014/main" id="{661032D3-D8CC-9A36-5593-4C9DEC61E880}"/>
                  </a:ext>
                </a:extLst>
              </p14:cNvPr>
              <p14:cNvContentPartPr/>
              <p14:nvPr/>
            </p14:nvContentPartPr>
            <p14:xfrm>
              <a:off x="4723811" y="1099103"/>
              <a:ext cx="360" cy="360"/>
            </p14:xfrm>
          </p:contentPart>
        </mc:Choice>
        <mc:Fallback xmlns="">
          <p:pic>
            <p:nvPicPr>
              <p:cNvPr id="8" name="Ink 7">
                <a:extLst>
                  <a:ext uri="{FF2B5EF4-FFF2-40B4-BE49-F238E27FC236}">
                    <a16:creationId xmlns:a16="http://schemas.microsoft.com/office/drawing/2014/main" id="{661032D3-D8CC-9A36-5593-4C9DEC61E880}"/>
                  </a:ext>
                </a:extLst>
              </p:cNvPr>
              <p:cNvPicPr/>
              <p:nvPr/>
            </p:nvPicPr>
            <p:blipFill>
              <a:blip r:embed="rId10"/>
              <a:stretch>
                <a:fillRect/>
              </a:stretch>
            </p:blipFill>
            <p:spPr>
              <a:xfrm>
                <a:off x="4705811" y="99110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Ink 8">
                <a:extLst>
                  <a:ext uri="{FF2B5EF4-FFF2-40B4-BE49-F238E27FC236}">
                    <a16:creationId xmlns:a16="http://schemas.microsoft.com/office/drawing/2014/main" id="{C0F773BB-1F60-2890-E05A-BE8F74713F1F}"/>
                  </a:ext>
                </a:extLst>
              </p14:cNvPr>
              <p14:cNvContentPartPr/>
              <p14:nvPr/>
            </p14:nvContentPartPr>
            <p14:xfrm>
              <a:off x="6321131" y="3013583"/>
              <a:ext cx="360" cy="360"/>
            </p14:xfrm>
          </p:contentPart>
        </mc:Choice>
        <mc:Fallback xmlns="">
          <p:pic>
            <p:nvPicPr>
              <p:cNvPr id="9" name="Ink 8">
                <a:extLst>
                  <a:ext uri="{FF2B5EF4-FFF2-40B4-BE49-F238E27FC236}">
                    <a16:creationId xmlns:a16="http://schemas.microsoft.com/office/drawing/2014/main" id="{C0F773BB-1F60-2890-E05A-BE8F74713F1F}"/>
                  </a:ext>
                </a:extLst>
              </p:cNvPr>
              <p:cNvPicPr/>
              <p:nvPr/>
            </p:nvPicPr>
            <p:blipFill>
              <a:blip r:embed="rId8"/>
              <a:stretch>
                <a:fillRect/>
              </a:stretch>
            </p:blipFill>
            <p:spPr>
              <a:xfrm>
                <a:off x="6303131" y="290558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Ink 9">
                <a:extLst>
                  <a:ext uri="{FF2B5EF4-FFF2-40B4-BE49-F238E27FC236}">
                    <a16:creationId xmlns:a16="http://schemas.microsoft.com/office/drawing/2014/main" id="{588A3860-FF61-1802-286B-FD232AA0D5F5}"/>
                  </a:ext>
                </a:extLst>
              </p14:cNvPr>
              <p14:cNvContentPartPr/>
              <p14:nvPr/>
            </p14:nvContentPartPr>
            <p14:xfrm>
              <a:off x="9910691" y="6754343"/>
              <a:ext cx="360" cy="360"/>
            </p14:xfrm>
          </p:contentPart>
        </mc:Choice>
        <mc:Fallback xmlns="">
          <p:pic>
            <p:nvPicPr>
              <p:cNvPr id="10" name="Ink 9">
                <a:extLst>
                  <a:ext uri="{FF2B5EF4-FFF2-40B4-BE49-F238E27FC236}">
                    <a16:creationId xmlns:a16="http://schemas.microsoft.com/office/drawing/2014/main" id="{588A3860-FF61-1802-286B-FD232AA0D5F5}"/>
                  </a:ext>
                </a:extLst>
              </p:cNvPr>
              <p:cNvPicPr/>
              <p:nvPr/>
            </p:nvPicPr>
            <p:blipFill>
              <a:blip r:embed="rId13"/>
              <a:stretch>
                <a:fillRect/>
              </a:stretch>
            </p:blipFill>
            <p:spPr>
              <a:xfrm>
                <a:off x="9892691" y="6646343"/>
                <a:ext cx="36000" cy="216000"/>
              </a:xfrm>
              <a:prstGeom prst="rect">
                <a:avLst/>
              </a:prstGeom>
            </p:spPr>
          </p:pic>
        </mc:Fallback>
      </mc:AlternateContent>
      <p:grpSp>
        <p:nvGrpSpPr>
          <p:cNvPr id="14" name="Group 13">
            <a:extLst>
              <a:ext uri="{FF2B5EF4-FFF2-40B4-BE49-F238E27FC236}">
                <a16:creationId xmlns:a16="http://schemas.microsoft.com/office/drawing/2014/main" id="{CE87E530-678F-1EE7-F210-3FBEAC3B2B14}"/>
              </a:ext>
            </a:extLst>
          </p:cNvPr>
          <p:cNvGrpSpPr/>
          <p:nvPr/>
        </p:nvGrpSpPr>
        <p:grpSpPr>
          <a:xfrm>
            <a:off x="9069011" y="4675343"/>
            <a:ext cx="360" cy="360"/>
            <a:chOff x="9069011" y="4675343"/>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 10">
                  <a:extLst>
                    <a:ext uri="{FF2B5EF4-FFF2-40B4-BE49-F238E27FC236}">
                      <a16:creationId xmlns:a16="http://schemas.microsoft.com/office/drawing/2014/main" id="{25577D38-C9AB-0FD4-E277-76D3938DA75B}"/>
                    </a:ext>
                  </a:extLst>
                </p14:cNvPr>
                <p14:cNvContentPartPr/>
                <p14:nvPr/>
              </p14:nvContentPartPr>
              <p14:xfrm>
                <a:off x="9069011" y="4675343"/>
                <a:ext cx="360" cy="360"/>
              </p14:xfrm>
            </p:contentPart>
          </mc:Choice>
          <mc:Fallback xmlns="">
            <p:pic>
              <p:nvPicPr>
                <p:cNvPr id="11" name="Ink 10">
                  <a:extLst>
                    <a:ext uri="{FF2B5EF4-FFF2-40B4-BE49-F238E27FC236}">
                      <a16:creationId xmlns:a16="http://schemas.microsoft.com/office/drawing/2014/main" id="{25577D38-C9AB-0FD4-E277-76D3938DA75B}"/>
                    </a:ext>
                  </a:extLst>
                </p:cNvPr>
                <p:cNvPicPr/>
                <p:nvPr/>
              </p:nvPicPr>
              <p:blipFill>
                <a:blip r:embed="rId15"/>
                <a:stretch>
                  <a:fillRect/>
                </a:stretch>
              </p:blipFill>
              <p:spPr>
                <a:xfrm>
                  <a:off x="9051011" y="456734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2" name="Ink 11">
                  <a:extLst>
                    <a:ext uri="{FF2B5EF4-FFF2-40B4-BE49-F238E27FC236}">
                      <a16:creationId xmlns:a16="http://schemas.microsoft.com/office/drawing/2014/main" id="{37D49ED5-B2E5-4E8F-7E91-5A66D912D3AE}"/>
                    </a:ext>
                  </a:extLst>
                </p14:cNvPr>
                <p14:cNvContentPartPr/>
                <p14:nvPr/>
              </p14:nvContentPartPr>
              <p14:xfrm>
                <a:off x="9069011" y="4675343"/>
                <a:ext cx="360" cy="360"/>
              </p14:xfrm>
            </p:contentPart>
          </mc:Choice>
          <mc:Fallback xmlns="">
            <p:pic>
              <p:nvPicPr>
                <p:cNvPr id="12" name="Ink 11">
                  <a:extLst>
                    <a:ext uri="{FF2B5EF4-FFF2-40B4-BE49-F238E27FC236}">
                      <a16:creationId xmlns:a16="http://schemas.microsoft.com/office/drawing/2014/main" id="{37D49ED5-B2E5-4E8F-7E91-5A66D912D3AE}"/>
                    </a:ext>
                  </a:extLst>
                </p:cNvPr>
                <p:cNvPicPr/>
                <p:nvPr/>
              </p:nvPicPr>
              <p:blipFill>
                <a:blip r:embed="rId15"/>
                <a:stretch>
                  <a:fillRect/>
                </a:stretch>
              </p:blipFill>
              <p:spPr>
                <a:xfrm>
                  <a:off x="9051011" y="456734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3" name="Ink 12">
                  <a:extLst>
                    <a:ext uri="{FF2B5EF4-FFF2-40B4-BE49-F238E27FC236}">
                      <a16:creationId xmlns:a16="http://schemas.microsoft.com/office/drawing/2014/main" id="{09EE835C-053B-EF13-104E-1E74879FC3F1}"/>
                    </a:ext>
                  </a:extLst>
                </p14:cNvPr>
                <p14:cNvContentPartPr/>
                <p14:nvPr/>
              </p14:nvContentPartPr>
              <p14:xfrm>
                <a:off x="9069011" y="4675343"/>
                <a:ext cx="360" cy="360"/>
              </p14:xfrm>
            </p:contentPart>
          </mc:Choice>
          <mc:Fallback xmlns="">
            <p:pic>
              <p:nvPicPr>
                <p:cNvPr id="13" name="Ink 12">
                  <a:extLst>
                    <a:ext uri="{FF2B5EF4-FFF2-40B4-BE49-F238E27FC236}">
                      <a16:creationId xmlns:a16="http://schemas.microsoft.com/office/drawing/2014/main" id="{09EE835C-053B-EF13-104E-1E74879FC3F1}"/>
                    </a:ext>
                  </a:extLst>
                </p:cNvPr>
                <p:cNvPicPr/>
                <p:nvPr/>
              </p:nvPicPr>
              <p:blipFill>
                <a:blip r:embed="rId15"/>
                <a:stretch>
                  <a:fillRect/>
                </a:stretch>
              </p:blipFill>
              <p:spPr>
                <a:xfrm>
                  <a:off x="9051011" y="4567343"/>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Ink 14">
                <a:extLst>
                  <a:ext uri="{FF2B5EF4-FFF2-40B4-BE49-F238E27FC236}">
                    <a16:creationId xmlns:a16="http://schemas.microsoft.com/office/drawing/2014/main" id="{F814B296-8436-3929-B94A-3E4CF138AB9E}"/>
                  </a:ext>
                </a:extLst>
              </p14:cNvPr>
              <p14:cNvContentPartPr/>
              <p14:nvPr/>
            </p14:nvContentPartPr>
            <p14:xfrm>
              <a:off x="6203771" y="4214543"/>
              <a:ext cx="360" cy="360"/>
            </p14:xfrm>
          </p:contentPart>
        </mc:Choice>
        <mc:Fallback xmlns="">
          <p:pic>
            <p:nvPicPr>
              <p:cNvPr id="15" name="Ink 14">
                <a:extLst>
                  <a:ext uri="{FF2B5EF4-FFF2-40B4-BE49-F238E27FC236}">
                    <a16:creationId xmlns:a16="http://schemas.microsoft.com/office/drawing/2014/main" id="{F814B296-8436-3929-B94A-3E4CF138AB9E}"/>
                  </a:ext>
                </a:extLst>
              </p:cNvPr>
              <p:cNvPicPr/>
              <p:nvPr/>
            </p:nvPicPr>
            <p:blipFill>
              <a:blip r:embed="rId19"/>
              <a:stretch>
                <a:fillRect/>
              </a:stretch>
            </p:blipFill>
            <p:spPr>
              <a:xfrm>
                <a:off x="6185771" y="410654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6" name="Ink 15">
                <a:extLst>
                  <a:ext uri="{FF2B5EF4-FFF2-40B4-BE49-F238E27FC236}">
                    <a16:creationId xmlns:a16="http://schemas.microsoft.com/office/drawing/2014/main" id="{B172FA9A-ACA3-6030-92D9-3E65CAC988FA}"/>
                  </a:ext>
                </a:extLst>
              </p14:cNvPr>
              <p14:cNvContentPartPr/>
              <p14:nvPr/>
            </p14:nvContentPartPr>
            <p14:xfrm>
              <a:off x="5082731" y="1146263"/>
              <a:ext cx="4320" cy="2160"/>
            </p14:xfrm>
          </p:contentPart>
        </mc:Choice>
        <mc:Fallback xmlns="">
          <p:pic>
            <p:nvPicPr>
              <p:cNvPr id="16" name="Ink 15">
                <a:extLst>
                  <a:ext uri="{FF2B5EF4-FFF2-40B4-BE49-F238E27FC236}">
                    <a16:creationId xmlns:a16="http://schemas.microsoft.com/office/drawing/2014/main" id="{B172FA9A-ACA3-6030-92D9-3E65CAC988FA}"/>
                  </a:ext>
                </a:extLst>
              </p:cNvPr>
              <p:cNvPicPr/>
              <p:nvPr/>
            </p:nvPicPr>
            <p:blipFill>
              <a:blip r:embed="rId21"/>
              <a:stretch>
                <a:fillRect/>
              </a:stretch>
            </p:blipFill>
            <p:spPr>
              <a:xfrm>
                <a:off x="5064731" y="1053692"/>
                <a:ext cx="39960" cy="18699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7" name="Ink 16">
                <a:extLst>
                  <a:ext uri="{FF2B5EF4-FFF2-40B4-BE49-F238E27FC236}">
                    <a16:creationId xmlns:a16="http://schemas.microsoft.com/office/drawing/2014/main" id="{58C0D1C2-53CD-1DC9-E56F-4E156B9A5CED}"/>
                  </a:ext>
                </a:extLst>
              </p14:cNvPr>
              <p14:cNvContentPartPr/>
              <p14:nvPr/>
            </p14:nvContentPartPr>
            <p14:xfrm>
              <a:off x="3868451" y="930623"/>
              <a:ext cx="360" cy="360"/>
            </p14:xfrm>
          </p:contentPart>
        </mc:Choice>
        <mc:Fallback xmlns="">
          <p:pic>
            <p:nvPicPr>
              <p:cNvPr id="17" name="Ink 16">
                <a:extLst>
                  <a:ext uri="{FF2B5EF4-FFF2-40B4-BE49-F238E27FC236}">
                    <a16:creationId xmlns:a16="http://schemas.microsoft.com/office/drawing/2014/main" id="{58C0D1C2-53CD-1DC9-E56F-4E156B9A5CED}"/>
                  </a:ext>
                </a:extLst>
              </p:cNvPr>
              <p:cNvPicPr/>
              <p:nvPr/>
            </p:nvPicPr>
            <p:blipFill>
              <a:blip r:embed="rId8"/>
              <a:stretch>
                <a:fillRect/>
              </a:stretch>
            </p:blipFill>
            <p:spPr>
              <a:xfrm>
                <a:off x="3850451" y="82262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8" name="Ink 17">
                <a:extLst>
                  <a:ext uri="{FF2B5EF4-FFF2-40B4-BE49-F238E27FC236}">
                    <a16:creationId xmlns:a16="http://schemas.microsoft.com/office/drawing/2014/main" id="{6ACE006B-A787-161B-CB0E-FB95B83EE43F}"/>
                  </a:ext>
                </a:extLst>
              </p14:cNvPr>
              <p14:cNvContentPartPr/>
              <p14:nvPr/>
            </p14:nvContentPartPr>
            <p14:xfrm>
              <a:off x="1908611" y="1212863"/>
              <a:ext cx="360" cy="360"/>
            </p14:xfrm>
          </p:contentPart>
        </mc:Choice>
        <mc:Fallback xmlns="">
          <p:pic>
            <p:nvPicPr>
              <p:cNvPr id="18" name="Ink 17">
                <a:extLst>
                  <a:ext uri="{FF2B5EF4-FFF2-40B4-BE49-F238E27FC236}">
                    <a16:creationId xmlns:a16="http://schemas.microsoft.com/office/drawing/2014/main" id="{6ACE006B-A787-161B-CB0E-FB95B83EE43F}"/>
                  </a:ext>
                </a:extLst>
              </p:cNvPr>
              <p:cNvPicPr/>
              <p:nvPr/>
            </p:nvPicPr>
            <p:blipFill>
              <a:blip r:embed="rId24"/>
              <a:stretch>
                <a:fillRect/>
              </a:stretch>
            </p:blipFill>
            <p:spPr>
              <a:xfrm>
                <a:off x="1890611" y="1104863"/>
                <a:ext cx="36000" cy="216000"/>
              </a:xfrm>
              <a:prstGeom prst="rect">
                <a:avLst/>
              </a:prstGeom>
            </p:spPr>
          </p:pic>
        </mc:Fallback>
      </mc:AlternateContent>
      <p:grpSp>
        <p:nvGrpSpPr>
          <p:cNvPr id="21" name="Group 20">
            <a:extLst>
              <a:ext uri="{FF2B5EF4-FFF2-40B4-BE49-F238E27FC236}">
                <a16:creationId xmlns:a16="http://schemas.microsoft.com/office/drawing/2014/main" id="{1488E51C-49E1-0E57-B41C-0DDD85D6493A}"/>
              </a:ext>
            </a:extLst>
          </p:cNvPr>
          <p:cNvGrpSpPr/>
          <p:nvPr/>
        </p:nvGrpSpPr>
        <p:grpSpPr>
          <a:xfrm>
            <a:off x="1492451" y="-306697"/>
            <a:ext cx="360" cy="360"/>
            <a:chOff x="1492451" y="-306697"/>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9" name="Ink 18">
                  <a:extLst>
                    <a:ext uri="{FF2B5EF4-FFF2-40B4-BE49-F238E27FC236}">
                      <a16:creationId xmlns:a16="http://schemas.microsoft.com/office/drawing/2014/main" id="{5A9A0B51-42BB-C622-32FB-6B60D9F6FAF1}"/>
                    </a:ext>
                  </a:extLst>
                </p14:cNvPr>
                <p14:cNvContentPartPr/>
                <p14:nvPr/>
              </p14:nvContentPartPr>
              <p14:xfrm>
                <a:off x="1492451" y="-306697"/>
                <a:ext cx="360" cy="360"/>
              </p14:xfrm>
            </p:contentPart>
          </mc:Choice>
          <mc:Fallback xmlns="">
            <p:pic>
              <p:nvPicPr>
                <p:cNvPr id="19" name="Ink 18">
                  <a:extLst>
                    <a:ext uri="{FF2B5EF4-FFF2-40B4-BE49-F238E27FC236}">
                      <a16:creationId xmlns:a16="http://schemas.microsoft.com/office/drawing/2014/main" id="{5A9A0B51-42BB-C622-32FB-6B60D9F6FAF1}"/>
                    </a:ext>
                  </a:extLst>
                </p:cNvPr>
                <p:cNvPicPr/>
                <p:nvPr/>
              </p:nvPicPr>
              <p:blipFill>
                <a:blip r:embed="rId26"/>
                <a:stretch>
                  <a:fillRect/>
                </a:stretch>
              </p:blipFill>
              <p:spPr>
                <a:xfrm>
                  <a:off x="1474451" y="-41469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0" name="Ink 19">
                  <a:extLst>
                    <a:ext uri="{FF2B5EF4-FFF2-40B4-BE49-F238E27FC236}">
                      <a16:creationId xmlns:a16="http://schemas.microsoft.com/office/drawing/2014/main" id="{43058E87-129A-B138-B0A1-E84F241A6A00}"/>
                    </a:ext>
                  </a:extLst>
                </p14:cNvPr>
                <p14:cNvContentPartPr/>
                <p14:nvPr/>
              </p14:nvContentPartPr>
              <p14:xfrm>
                <a:off x="1492451" y="-306697"/>
                <a:ext cx="360" cy="360"/>
              </p14:xfrm>
            </p:contentPart>
          </mc:Choice>
          <mc:Fallback xmlns="">
            <p:pic>
              <p:nvPicPr>
                <p:cNvPr id="20" name="Ink 19">
                  <a:extLst>
                    <a:ext uri="{FF2B5EF4-FFF2-40B4-BE49-F238E27FC236}">
                      <a16:creationId xmlns:a16="http://schemas.microsoft.com/office/drawing/2014/main" id="{43058E87-129A-B138-B0A1-E84F241A6A00}"/>
                    </a:ext>
                  </a:extLst>
                </p:cNvPr>
                <p:cNvPicPr/>
                <p:nvPr/>
              </p:nvPicPr>
              <p:blipFill>
                <a:blip r:embed="rId26"/>
                <a:stretch>
                  <a:fillRect/>
                </a:stretch>
              </p:blipFill>
              <p:spPr>
                <a:xfrm>
                  <a:off x="1474451" y="-414697"/>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2" name="Ink 21">
                <a:extLst>
                  <a:ext uri="{FF2B5EF4-FFF2-40B4-BE49-F238E27FC236}">
                    <a16:creationId xmlns:a16="http://schemas.microsoft.com/office/drawing/2014/main" id="{374C8FCD-B441-2A58-49E0-2434D4BEC580}"/>
                  </a:ext>
                </a:extLst>
              </p14:cNvPr>
              <p14:cNvContentPartPr/>
              <p14:nvPr/>
            </p14:nvContentPartPr>
            <p14:xfrm>
              <a:off x="2418371" y="1422383"/>
              <a:ext cx="360" cy="360"/>
            </p14:xfrm>
          </p:contentPart>
        </mc:Choice>
        <mc:Fallback xmlns="">
          <p:pic>
            <p:nvPicPr>
              <p:cNvPr id="22" name="Ink 21">
                <a:extLst>
                  <a:ext uri="{FF2B5EF4-FFF2-40B4-BE49-F238E27FC236}">
                    <a16:creationId xmlns:a16="http://schemas.microsoft.com/office/drawing/2014/main" id="{374C8FCD-B441-2A58-49E0-2434D4BEC580}"/>
                  </a:ext>
                </a:extLst>
              </p:cNvPr>
              <p:cNvPicPr/>
              <p:nvPr/>
            </p:nvPicPr>
            <p:blipFill>
              <a:blip r:embed="rId29"/>
              <a:stretch>
                <a:fillRect/>
              </a:stretch>
            </p:blipFill>
            <p:spPr>
              <a:xfrm>
                <a:off x="2400371" y="131438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3" name="Ink 22">
                <a:extLst>
                  <a:ext uri="{FF2B5EF4-FFF2-40B4-BE49-F238E27FC236}">
                    <a16:creationId xmlns:a16="http://schemas.microsoft.com/office/drawing/2014/main" id="{1D8029A2-1EB6-426E-D043-7D6FD4FE77A3}"/>
                  </a:ext>
                </a:extLst>
              </p14:cNvPr>
              <p14:cNvContentPartPr/>
              <p14:nvPr/>
            </p14:nvContentPartPr>
            <p14:xfrm>
              <a:off x="2983571" y="859703"/>
              <a:ext cx="360" cy="360"/>
            </p14:xfrm>
          </p:contentPart>
        </mc:Choice>
        <mc:Fallback xmlns="">
          <p:pic>
            <p:nvPicPr>
              <p:cNvPr id="23" name="Ink 22">
                <a:extLst>
                  <a:ext uri="{FF2B5EF4-FFF2-40B4-BE49-F238E27FC236}">
                    <a16:creationId xmlns:a16="http://schemas.microsoft.com/office/drawing/2014/main" id="{1D8029A2-1EB6-426E-D043-7D6FD4FE77A3}"/>
                  </a:ext>
                </a:extLst>
              </p:cNvPr>
              <p:cNvPicPr/>
              <p:nvPr/>
            </p:nvPicPr>
            <p:blipFill>
              <a:blip r:embed="rId31"/>
              <a:stretch>
                <a:fillRect/>
              </a:stretch>
            </p:blipFill>
            <p:spPr>
              <a:xfrm>
                <a:off x="2965571" y="751703"/>
                <a:ext cx="36000" cy="216000"/>
              </a:xfrm>
              <a:prstGeom prst="rect">
                <a:avLst/>
              </a:prstGeom>
            </p:spPr>
          </p:pic>
        </mc:Fallback>
      </mc:AlternateContent>
      <p:grpSp>
        <p:nvGrpSpPr>
          <p:cNvPr id="26" name="Group 25">
            <a:extLst>
              <a:ext uri="{FF2B5EF4-FFF2-40B4-BE49-F238E27FC236}">
                <a16:creationId xmlns:a16="http://schemas.microsoft.com/office/drawing/2014/main" id="{465E3744-30CA-D796-DD0D-D3942799EB5F}"/>
              </a:ext>
            </a:extLst>
          </p:cNvPr>
          <p:cNvGrpSpPr/>
          <p:nvPr/>
        </p:nvGrpSpPr>
        <p:grpSpPr>
          <a:xfrm>
            <a:off x="1519811" y="2167943"/>
            <a:ext cx="360" cy="360"/>
            <a:chOff x="1519811" y="2167943"/>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4" name="Ink 23">
                  <a:extLst>
                    <a:ext uri="{FF2B5EF4-FFF2-40B4-BE49-F238E27FC236}">
                      <a16:creationId xmlns:a16="http://schemas.microsoft.com/office/drawing/2014/main" id="{BEC54CF5-BBA3-6618-B0C6-0CB9D40B028B}"/>
                    </a:ext>
                  </a:extLst>
                </p14:cNvPr>
                <p14:cNvContentPartPr/>
                <p14:nvPr/>
              </p14:nvContentPartPr>
              <p14:xfrm>
                <a:off x="1519811" y="2167943"/>
                <a:ext cx="360" cy="360"/>
              </p14:xfrm>
            </p:contentPart>
          </mc:Choice>
          <mc:Fallback xmlns="">
            <p:pic>
              <p:nvPicPr>
                <p:cNvPr id="24" name="Ink 23">
                  <a:extLst>
                    <a:ext uri="{FF2B5EF4-FFF2-40B4-BE49-F238E27FC236}">
                      <a16:creationId xmlns:a16="http://schemas.microsoft.com/office/drawing/2014/main" id="{BEC54CF5-BBA3-6618-B0C6-0CB9D40B028B}"/>
                    </a:ext>
                  </a:extLst>
                </p:cNvPr>
                <p:cNvPicPr/>
                <p:nvPr/>
              </p:nvPicPr>
              <p:blipFill>
                <a:blip r:embed="rId33"/>
                <a:stretch>
                  <a:fillRect/>
                </a:stretch>
              </p:blipFill>
              <p:spPr>
                <a:xfrm>
                  <a:off x="1501811" y="205994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5" name="Ink 24">
                  <a:extLst>
                    <a:ext uri="{FF2B5EF4-FFF2-40B4-BE49-F238E27FC236}">
                      <a16:creationId xmlns:a16="http://schemas.microsoft.com/office/drawing/2014/main" id="{1E7E2E62-D9C6-F883-3E42-D47D01714578}"/>
                    </a:ext>
                  </a:extLst>
                </p14:cNvPr>
                <p14:cNvContentPartPr/>
                <p14:nvPr/>
              </p14:nvContentPartPr>
              <p14:xfrm>
                <a:off x="1519811" y="2167943"/>
                <a:ext cx="360" cy="360"/>
              </p14:xfrm>
            </p:contentPart>
          </mc:Choice>
          <mc:Fallback xmlns="">
            <p:pic>
              <p:nvPicPr>
                <p:cNvPr id="25" name="Ink 24">
                  <a:extLst>
                    <a:ext uri="{FF2B5EF4-FFF2-40B4-BE49-F238E27FC236}">
                      <a16:creationId xmlns:a16="http://schemas.microsoft.com/office/drawing/2014/main" id="{1E7E2E62-D9C6-F883-3E42-D47D01714578}"/>
                    </a:ext>
                  </a:extLst>
                </p:cNvPr>
                <p:cNvPicPr/>
                <p:nvPr/>
              </p:nvPicPr>
              <p:blipFill>
                <a:blip r:embed="rId33"/>
                <a:stretch>
                  <a:fillRect/>
                </a:stretch>
              </p:blipFill>
              <p:spPr>
                <a:xfrm>
                  <a:off x="1501811" y="2059943"/>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27" name="Ink 26">
                <a:extLst>
                  <a:ext uri="{FF2B5EF4-FFF2-40B4-BE49-F238E27FC236}">
                    <a16:creationId xmlns:a16="http://schemas.microsoft.com/office/drawing/2014/main" id="{9F61A05F-A157-508B-09E5-379CE8AD5224}"/>
                  </a:ext>
                </a:extLst>
              </p14:cNvPr>
              <p14:cNvContentPartPr/>
              <p14:nvPr/>
            </p14:nvContentPartPr>
            <p14:xfrm>
              <a:off x="1843091" y="1197023"/>
              <a:ext cx="360" cy="360"/>
            </p14:xfrm>
          </p:contentPart>
        </mc:Choice>
        <mc:Fallback xmlns="">
          <p:pic>
            <p:nvPicPr>
              <p:cNvPr id="27" name="Ink 26">
                <a:extLst>
                  <a:ext uri="{FF2B5EF4-FFF2-40B4-BE49-F238E27FC236}">
                    <a16:creationId xmlns:a16="http://schemas.microsoft.com/office/drawing/2014/main" id="{9F61A05F-A157-508B-09E5-379CE8AD5224}"/>
                  </a:ext>
                </a:extLst>
              </p:cNvPr>
              <p:cNvPicPr/>
              <p:nvPr/>
            </p:nvPicPr>
            <p:blipFill>
              <a:blip r:embed="rId36"/>
              <a:stretch>
                <a:fillRect/>
              </a:stretch>
            </p:blipFill>
            <p:spPr>
              <a:xfrm>
                <a:off x="1825091" y="1089023"/>
                <a:ext cx="36000" cy="216000"/>
              </a:xfrm>
              <a:prstGeom prst="rect">
                <a:avLst/>
              </a:prstGeom>
            </p:spPr>
          </p:pic>
        </mc:Fallback>
      </mc:AlternateContent>
      <p:pic>
        <p:nvPicPr>
          <p:cNvPr id="29" name="Picture 28" descr="A picture containing text, tree, night sky&#10;&#10;Description automatically generated">
            <a:extLst>
              <a:ext uri="{FF2B5EF4-FFF2-40B4-BE49-F238E27FC236}">
                <a16:creationId xmlns:a16="http://schemas.microsoft.com/office/drawing/2014/main" id="{9699EAF8-085B-00DB-FE14-E73BEB37531A}"/>
              </a:ext>
            </a:extLst>
          </p:cNvPr>
          <p:cNvPicPr>
            <a:picLocks noChangeAspect="1"/>
          </p:cNvPicPr>
          <p:nvPr/>
        </p:nvPicPr>
        <p:blipFill rotWithShape="1">
          <a:blip r:embed="rId37">
            <a:extLst>
              <a:ext uri="{28A0092B-C50C-407E-A947-70E740481C1C}">
                <a14:useLocalDpi xmlns:a14="http://schemas.microsoft.com/office/drawing/2010/main" val="0"/>
              </a:ext>
            </a:extLst>
          </a:blip>
          <a:srcRect t="19057" b="26837"/>
          <a:stretch/>
        </p:blipFill>
        <p:spPr>
          <a:xfrm>
            <a:off x="1908611" y="427310"/>
            <a:ext cx="7741949" cy="785553"/>
          </a:xfrm>
          <a:prstGeom prst="rect">
            <a:avLst/>
          </a:prstGeom>
        </p:spPr>
      </p:pic>
      <p:sp>
        <p:nvSpPr>
          <p:cNvPr id="30" name="TextBox 29">
            <a:extLst>
              <a:ext uri="{FF2B5EF4-FFF2-40B4-BE49-F238E27FC236}">
                <a16:creationId xmlns:a16="http://schemas.microsoft.com/office/drawing/2014/main" id="{C530E4F0-0C12-17FC-FA6E-C2E513980EA5}"/>
              </a:ext>
            </a:extLst>
          </p:cNvPr>
          <p:cNvSpPr txBox="1"/>
          <p:nvPr/>
        </p:nvSpPr>
        <p:spPr>
          <a:xfrm>
            <a:off x="399194" y="1099103"/>
            <a:ext cx="11671391" cy="5919569"/>
          </a:xfrm>
          <a:prstGeom prst="rect">
            <a:avLst/>
          </a:prstGeom>
          <a:noFill/>
        </p:spPr>
        <p:txBody>
          <a:bodyPr wrap="square" rtlCol="0">
            <a:spAutoFit/>
          </a:bodyPr>
          <a:lstStyle/>
          <a:p>
            <a:pPr marL="0" indent="0" defTabSz="743956">
              <a:spcBef>
                <a:spcPts val="814"/>
              </a:spcBef>
              <a:buNone/>
            </a:pPr>
            <a:r>
              <a:rPr lang="en-US" sz="3200" b="1" kern="1200" dirty="0">
                <a:solidFill>
                  <a:schemeClr val="tx1"/>
                </a:solidFill>
                <a:latin typeface="+mn-lt"/>
                <a:ea typeface="+mn-lt"/>
                <a:cs typeface="+mn-lt"/>
              </a:rPr>
              <a:t>Approved by New York State Education Department</a:t>
            </a:r>
            <a:endParaRPr lang="en-US" sz="3200" kern="1200" dirty="0">
              <a:solidFill>
                <a:schemeClr val="tx1"/>
              </a:solidFill>
              <a:latin typeface="+mn-lt"/>
              <a:ea typeface="+mn-ea"/>
              <a:cs typeface="Calibri" panose="020F0502020204030204"/>
            </a:endParaRPr>
          </a:p>
          <a:p>
            <a:pPr marL="342900" indent="-342900" defTabSz="743956">
              <a:spcBef>
                <a:spcPts val="814"/>
              </a:spcBef>
              <a:buFont typeface="Wingdings" pitchFamily="2" charset="2"/>
              <a:buChar char="v"/>
            </a:pPr>
            <a:r>
              <a:rPr lang="en-US" sz="2000" b="1" kern="1200" dirty="0">
                <a:solidFill>
                  <a:schemeClr val="tx1"/>
                </a:solidFill>
                <a:latin typeface="+mn-lt"/>
                <a:ea typeface="+mn-lt"/>
                <a:cs typeface="+mn-lt"/>
              </a:rPr>
              <a:t>One-Year Certificates</a:t>
            </a:r>
          </a:p>
          <a:p>
            <a:pPr marL="747713" indent="-339725" defTabSz="743956">
              <a:spcBef>
                <a:spcPts val="814"/>
              </a:spcBef>
              <a:buFont typeface="Arial" panose="020B0604020202020204" pitchFamily="34" charset="0"/>
              <a:buChar char="•"/>
            </a:pPr>
            <a:r>
              <a:rPr lang="en-US" kern="1200" dirty="0">
                <a:solidFill>
                  <a:schemeClr val="tx1"/>
                </a:solidFill>
                <a:latin typeface="+mn-lt"/>
                <a:ea typeface="+mn-lt"/>
                <a:cs typeface="+mn-lt"/>
              </a:rPr>
              <a:t>Digital Advertising and Design Certificate </a:t>
            </a:r>
          </a:p>
          <a:p>
            <a:pPr marL="747713" indent="-339725" defTabSz="743956">
              <a:spcBef>
                <a:spcPts val="814"/>
              </a:spcBef>
              <a:buFont typeface="Arial" panose="020B0604020202020204" pitchFamily="34" charset="0"/>
              <a:buChar char="•"/>
            </a:pPr>
            <a:r>
              <a:rPr lang="en-US" kern="1200" dirty="0">
                <a:solidFill>
                  <a:schemeClr val="tx1"/>
                </a:solidFill>
                <a:latin typeface="+mn-lt"/>
                <a:ea typeface="+mn-lt"/>
                <a:cs typeface="+mn-lt"/>
              </a:rPr>
              <a:t>Teaching Assistant Certificate </a:t>
            </a:r>
          </a:p>
          <a:p>
            <a:pPr marL="350838" indent="-339725" defTabSz="743956">
              <a:spcBef>
                <a:spcPts val="814"/>
              </a:spcBef>
              <a:buFont typeface="Wingdings" pitchFamily="2" charset="2"/>
              <a:buChar char="v"/>
            </a:pPr>
            <a:r>
              <a:rPr lang="en-US" sz="2000" b="1" dirty="0">
                <a:ea typeface="+mn-lt"/>
                <a:cs typeface="+mn-lt"/>
              </a:rPr>
              <a:t>Online Programs—new approvals </a:t>
            </a:r>
            <a:endParaRPr lang="en-US" sz="2000" b="1" kern="1200" dirty="0">
              <a:solidFill>
                <a:schemeClr val="tx1"/>
              </a:solidFill>
              <a:latin typeface="+mn-lt"/>
              <a:ea typeface="+mn-lt"/>
              <a:cs typeface="+mn-lt"/>
            </a:endParaRPr>
          </a:p>
          <a:p>
            <a:pPr marL="739775" indent="-341313" defTabSz="743956">
              <a:spcBef>
                <a:spcPts val="814"/>
              </a:spcBef>
              <a:buFont typeface="Arial" panose="020B0604020202020204" pitchFamily="34" charset="0"/>
              <a:buChar char="•"/>
            </a:pPr>
            <a:r>
              <a:rPr lang="en-US" kern="1200" dirty="0">
                <a:solidFill>
                  <a:schemeClr val="tx1"/>
                </a:solidFill>
                <a:latin typeface="+mn-lt"/>
                <a:ea typeface="+mn-lt"/>
                <a:cs typeface="+mn-lt"/>
              </a:rPr>
              <a:t>AAS Human Services (95% online)</a:t>
            </a:r>
            <a:endParaRPr lang="en-US" kern="1200" dirty="0">
              <a:solidFill>
                <a:schemeClr val="tx1"/>
              </a:solidFill>
              <a:latin typeface="+mn-lt"/>
              <a:ea typeface="+mn-ea"/>
              <a:cs typeface="Calibri"/>
            </a:endParaRPr>
          </a:p>
          <a:p>
            <a:pPr marL="739775" indent="-341313" defTabSz="743956">
              <a:spcBef>
                <a:spcPts val="814"/>
              </a:spcBef>
              <a:buFont typeface="Arial" panose="020B0604020202020204" pitchFamily="34" charset="0"/>
              <a:buChar char="•"/>
            </a:pPr>
            <a:r>
              <a:rPr lang="en-US" kern="1200" dirty="0">
                <a:solidFill>
                  <a:schemeClr val="tx1"/>
                </a:solidFill>
                <a:latin typeface="+mn-lt"/>
                <a:ea typeface="+mn-lt"/>
                <a:cs typeface="+mn-lt"/>
              </a:rPr>
              <a:t>AS Child and Family Services (95% online)</a:t>
            </a:r>
          </a:p>
          <a:p>
            <a:pPr marL="739775" indent="-341313" defTabSz="743956">
              <a:spcBef>
                <a:spcPts val="814"/>
              </a:spcBef>
              <a:buFont typeface="Arial" panose="020B0604020202020204" pitchFamily="34" charset="0"/>
              <a:buChar char="•"/>
            </a:pPr>
            <a:r>
              <a:rPr lang="en-US" kern="1200" dirty="0">
                <a:solidFill>
                  <a:schemeClr val="tx1"/>
                </a:solidFill>
                <a:latin typeface="Calibri"/>
                <a:ea typeface="+mn-lt"/>
                <a:cs typeface="+mn-lt"/>
              </a:rPr>
              <a:t>AS Cybersecurity and Digital Forensics with Herkimer College</a:t>
            </a:r>
            <a:endParaRPr lang="en-US" kern="1200" dirty="0">
              <a:solidFill>
                <a:schemeClr val="tx1"/>
              </a:solidFill>
              <a:latin typeface="Calibri"/>
              <a:ea typeface="+mn-ea"/>
              <a:cs typeface="Calibri"/>
            </a:endParaRPr>
          </a:p>
          <a:p>
            <a:pPr marL="739775" indent="-341313" defTabSz="743956">
              <a:spcBef>
                <a:spcPts val="814"/>
              </a:spcBef>
              <a:buFont typeface="Arial" panose="020B0604020202020204" pitchFamily="34" charset="0"/>
              <a:buChar char="•"/>
            </a:pPr>
            <a:r>
              <a:rPr lang="en-US" kern="1200" dirty="0">
                <a:solidFill>
                  <a:schemeClr val="tx1"/>
                </a:solidFill>
                <a:latin typeface="Calibri"/>
                <a:ea typeface="+mn-lt"/>
                <a:cs typeface="+mn-lt"/>
              </a:rPr>
              <a:t>AAS Chemical Dependency Counseling (Distance Learning format--95% online)</a:t>
            </a:r>
          </a:p>
          <a:p>
            <a:pPr defTabSz="743956">
              <a:spcBef>
                <a:spcPts val="814"/>
              </a:spcBef>
            </a:pPr>
            <a:r>
              <a:rPr lang="en-US" sz="3200" b="1" kern="1200" dirty="0">
                <a:solidFill>
                  <a:schemeClr val="tx1"/>
                </a:solidFill>
                <a:latin typeface="Calibri"/>
                <a:ea typeface="+mn-lt"/>
                <a:cs typeface="+mn-lt"/>
              </a:rPr>
              <a:t>Non-Credit Offerings—Spring 2024</a:t>
            </a:r>
          </a:p>
          <a:p>
            <a:pPr defTabSz="743956">
              <a:spcBef>
                <a:spcPts val="814"/>
              </a:spcBef>
            </a:pPr>
            <a:r>
              <a:rPr lang="en-US" sz="1600" kern="1200" dirty="0">
                <a:solidFill>
                  <a:schemeClr val="tx1"/>
                </a:solidFill>
                <a:latin typeface="Calibri"/>
                <a:ea typeface="+mn-lt"/>
                <a:cs typeface="+mn-lt"/>
              </a:rPr>
              <a:t>*Child Development Associate Certificate (May 21</a:t>
            </a:r>
            <a:r>
              <a:rPr lang="en-US" sz="1600" kern="1200" baseline="30000" dirty="0">
                <a:solidFill>
                  <a:schemeClr val="tx1"/>
                </a:solidFill>
                <a:latin typeface="Calibri"/>
                <a:ea typeface="+mn-lt"/>
                <a:cs typeface="+mn-lt"/>
              </a:rPr>
              <a:t>st</a:t>
            </a:r>
            <a:r>
              <a:rPr lang="en-US" sz="1600" kern="1200" dirty="0">
                <a:solidFill>
                  <a:schemeClr val="tx1"/>
                </a:solidFill>
                <a:latin typeface="Calibri"/>
                <a:ea typeface="+mn-lt"/>
                <a:cs typeface="+mn-lt"/>
              </a:rPr>
              <a:t> – August 13th) </a:t>
            </a:r>
          </a:p>
          <a:p>
            <a:pPr defTabSz="743956">
              <a:spcBef>
                <a:spcPts val="814"/>
              </a:spcBef>
            </a:pPr>
            <a:r>
              <a:rPr lang="en-US" sz="1600" kern="1200" dirty="0">
                <a:solidFill>
                  <a:schemeClr val="tx1"/>
                </a:solidFill>
                <a:latin typeface="Calibri"/>
                <a:ea typeface="+mn-lt"/>
                <a:cs typeface="+mn-lt"/>
              </a:rPr>
              <a:t>*Software Engineering Bootcamp (</a:t>
            </a:r>
            <a:r>
              <a:rPr lang="en-US" sz="1600" dirty="0">
                <a:latin typeface="Calibri"/>
                <a:ea typeface="+mn-lt"/>
                <a:cs typeface="+mn-lt"/>
              </a:rPr>
              <a:t>April</a:t>
            </a:r>
            <a:r>
              <a:rPr lang="en-US" sz="1600" kern="1200" dirty="0">
                <a:solidFill>
                  <a:schemeClr val="tx1"/>
                </a:solidFill>
                <a:latin typeface="Calibri"/>
                <a:ea typeface="+mn-lt"/>
                <a:cs typeface="+mn-lt"/>
              </a:rPr>
              <a:t> 23</a:t>
            </a:r>
            <a:r>
              <a:rPr lang="en-US" sz="1600" baseline="30000" dirty="0">
                <a:latin typeface="Calibri"/>
                <a:ea typeface="+mn-lt"/>
                <a:cs typeface="+mn-lt"/>
              </a:rPr>
              <a:t>rd </a:t>
            </a:r>
            <a:r>
              <a:rPr lang="en-US" sz="1600" dirty="0">
                <a:latin typeface="Calibri"/>
                <a:cs typeface="Calibri"/>
              </a:rPr>
              <a:t>– July 9</a:t>
            </a:r>
            <a:r>
              <a:rPr lang="en-US" sz="1600" baseline="30000" dirty="0">
                <a:latin typeface="Calibri"/>
                <a:cs typeface="Calibri"/>
              </a:rPr>
              <a:t>th</a:t>
            </a:r>
            <a:r>
              <a:rPr lang="en-US" sz="1600" dirty="0">
                <a:latin typeface="Calibri"/>
                <a:cs typeface="Calibri"/>
              </a:rPr>
              <a:t>)</a:t>
            </a:r>
            <a:endParaRPr lang="en-US" sz="1600" baseline="30000" dirty="0">
              <a:latin typeface="Calibri"/>
              <a:ea typeface="+mn-lt"/>
              <a:cs typeface="+mn-lt"/>
            </a:endParaRPr>
          </a:p>
          <a:p>
            <a:pPr defTabSz="743956">
              <a:spcBef>
                <a:spcPts val="814"/>
              </a:spcBef>
            </a:pPr>
            <a:r>
              <a:rPr lang="en-US" sz="1600" dirty="0">
                <a:latin typeface="Calibri"/>
                <a:ea typeface="+mn-lt"/>
                <a:cs typeface="+mn-lt"/>
              </a:rPr>
              <a:t>*Pottery Classes: (March 19th-April 25th; May 7th-June 13</a:t>
            </a:r>
            <a:r>
              <a:rPr lang="en-US" sz="1600" baseline="30000" dirty="0">
                <a:latin typeface="Calibri"/>
                <a:ea typeface="+mn-lt"/>
                <a:cs typeface="+mn-lt"/>
              </a:rPr>
              <a:t>th</a:t>
            </a:r>
            <a:r>
              <a:rPr lang="en-US" sz="1600" dirty="0">
                <a:latin typeface="Calibri"/>
                <a:ea typeface="+mn-lt"/>
                <a:cs typeface="+mn-lt"/>
              </a:rPr>
              <a:t>)</a:t>
            </a:r>
            <a:endParaRPr lang="en-US" sz="1600" dirty="0">
              <a:latin typeface="Calibri"/>
              <a:cs typeface="Calibri"/>
            </a:endParaRPr>
          </a:p>
          <a:p>
            <a:pPr defTabSz="743956">
              <a:spcBef>
                <a:spcPts val="814"/>
              </a:spcBef>
            </a:pPr>
            <a:endParaRPr lang="en-US" sz="3200" b="1" kern="1200" dirty="0">
              <a:solidFill>
                <a:schemeClr val="tx1"/>
              </a:solidFill>
              <a:latin typeface="Calibri"/>
              <a:ea typeface="+mn-lt"/>
              <a:cs typeface="+mn-lt"/>
            </a:endParaRPr>
          </a:p>
        </p:txBody>
      </p:sp>
    </p:spTree>
    <p:extLst>
      <p:ext uri="{BB962C8B-B14F-4D97-AF65-F5344CB8AC3E}">
        <p14:creationId xmlns:p14="http://schemas.microsoft.com/office/powerpoint/2010/main" val="80134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8F21-15C7-425B-9649-6A0877737665}"/>
              </a:ext>
            </a:extLst>
          </p:cNvPr>
          <p:cNvSpPr>
            <a:spLocks noGrp="1"/>
          </p:cNvSpPr>
          <p:nvPr>
            <p:ph type="title" idx="4294967295"/>
          </p:nvPr>
        </p:nvSpPr>
        <p:spPr>
          <a:xfrm>
            <a:off x="481013" y="3752849"/>
            <a:ext cx="3290887" cy="2452687"/>
          </a:xfrm>
        </p:spPr>
        <p:txBody>
          <a:bodyPr vert="horz" lIns="91440" tIns="45720" rIns="91440" bIns="45720" rtlCol="0" anchor="ctr">
            <a:normAutofit fontScale="90000"/>
          </a:bodyPr>
          <a:lstStyle/>
          <a:p>
            <a:pPr algn="ctr"/>
            <a:r>
              <a:rPr lang="en-US" sz="4000" dirty="0">
                <a:latin typeface="+mn-lt"/>
              </a:rPr>
              <a:t>Interim CFO Report to Business Advisory Board </a:t>
            </a:r>
            <a:r>
              <a:rPr lang="en-US" sz="2000" dirty="0">
                <a:latin typeface="+mn-lt"/>
              </a:rPr>
              <a:t>2024</a:t>
            </a:r>
            <a:endParaRPr lang="en-US" sz="3600" dirty="0">
              <a:latin typeface="+mn-lt"/>
            </a:endParaRPr>
          </a:p>
        </p:txBody>
      </p:sp>
      <p:pic>
        <p:nvPicPr>
          <p:cNvPr id="8" name="Picture 7" descr="A picture containing text, tree, night sky&#10;&#10;Description automatically generated">
            <a:extLst>
              <a:ext uri="{FF2B5EF4-FFF2-40B4-BE49-F238E27FC236}">
                <a16:creationId xmlns:a16="http://schemas.microsoft.com/office/drawing/2014/main" id="{10559A93-FEBB-4937-8520-59C4982100F1}"/>
              </a:ext>
            </a:extLst>
          </p:cNvPr>
          <p:cNvPicPr>
            <a:picLocks noChangeAspect="1"/>
          </p:cNvPicPr>
          <p:nvPr/>
        </p:nvPicPr>
        <p:blipFill rotWithShape="1">
          <a:blip r:embed="rId3">
            <a:extLst>
              <a:ext uri="{28A0092B-C50C-407E-A947-70E740481C1C}">
                <a14:useLocalDpi xmlns:a14="http://schemas.microsoft.com/office/drawing/2010/main" val="0"/>
              </a:ext>
            </a:extLst>
          </a:blip>
          <a:srcRect t="19057" b="26837"/>
          <a:stretch/>
        </p:blipFill>
        <p:spPr>
          <a:xfrm>
            <a:off x="20" y="11"/>
            <a:ext cx="12191980" cy="34289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84" name="Content Placeholder 2">
            <a:extLst>
              <a:ext uri="{FF2B5EF4-FFF2-40B4-BE49-F238E27FC236}">
                <a16:creationId xmlns:a16="http://schemas.microsoft.com/office/drawing/2014/main" id="{1ACAF05A-8E11-CC6D-1895-F7500F91F744}"/>
              </a:ext>
            </a:extLst>
          </p:cNvPr>
          <p:cNvGraphicFramePr>
            <a:graphicFrameLocks noGrp="1"/>
          </p:cNvGraphicFramePr>
          <p:nvPr>
            <p:ph idx="4294967295"/>
          </p:nvPr>
        </p:nvGraphicFramePr>
        <p:xfrm>
          <a:off x="4223982" y="3429000"/>
          <a:ext cx="7485413" cy="3282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6" name="Picture 145">
            <a:extLst>
              <a:ext uri="{FF2B5EF4-FFF2-40B4-BE49-F238E27FC236}">
                <a16:creationId xmlns:a16="http://schemas.microsoft.com/office/drawing/2014/main" id="{AC5671AC-7C7B-4386-8629-85EBED99969C}"/>
              </a:ext>
            </a:extLst>
          </p:cNvPr>
          <p:cNvPicPr>
            <a:picLocks noChangeAspect="1"/>
          </p:cNvPicPr>
          <p:nvPr/>
        </p:nvPicPr>
        <p:blipFill rotWithShape="1">
          <a:blip r:embed="rId9">
            <a:extLst>
              <a:ext uri="{28A0092B-C50C-407E-A947-70E740481C1C}">
                <a14:useLocalDpi xmlns:a14="http://schemas.microsoft.com/office/drawing/2010/main" val="0"/>
              </a:ext>
            </a:extLst>
          </a:blip>
          <a:srcRect l="5035" t="26299" r="4169" b="27290"/>
          <a:stretch/>
        </p:blipFill>
        <p:spPr>
          <a:xfrm>
            <a:off x="95087" y="2757382"/>
            <a:ext cx="1476776" cy="327566"/>
          </a:xfrm>
          <a:prstGeom prst="rect">
            <a:avLst/>
          </a:prstGeom>
        </p:spPr>
      </p:pic>
    </p:spTree>
    <p:extLst>
      <p:ext uri="{BB962C8B-B14F-4D97-AF65-F5344CB8AC3E}">
        <p14:creationId xmlns:p14="http://schemas.microsoft.com/office/powerpoint/2010/main" val="3087654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F5DB44-F871-4470-AF6C-FAC2D61640CC}"/>
              </a:ext>
            </a:extLst>
          </p:cNvPr>
          <p:cNvSpPr txBox="1"/>
          <p:nvPr/>
        </p:nvSpPr>
        <p:spPr>
          <a:xfrm>
            <a:off x="6244494" y="463887"/>
            <a:ext cx="5486400" cy="4247317"/>
          </a:xfrm>
          <a:prstGeom prst="rect">
            <a:avLst/>
          </a:prstGeom>
          <a:noFill/>
        </p:spPr>
        <p:txBody>
          <a:bodyPr wrap="square" rtlCol="0">
            <a:spAutoFit/>
          </a:bodyPr>
          <a:lstStyle/>
          <a:p>
            <a:r>
              <a:rPr lang="en-US" u="sng" dirty="0"/>
              <a:t>Adjunct Faculty </a:t>
            </a:r>
          </a:p>
          <a:p>
            <a:r>
              <a:rPr lang="en-US" dirty="0"/>
              <a:t>(including Second Chance Pell Instructors*):</a:t>
            </a:r>
          </a:p>
          <a:p>
            <a:endParaRPr lang="en-US" dirty="0"/>
          </a:p>
          <a:p>
            <a:r>
              <a:rPr lang="en-US" dirty="0"/>
              <a:t>Sarah Boyce*</a:t>
            </a:r>
          </a:p>
          <a:p>
            <a:r>
              <a:rPr lang="en-US" dirty="0"/>
              <a:t>Steven Brewer*</a:t>
            </a:r>
          </a:p>
          <a:p>
            <a:r>
              <a:rPr lang="en-US" dirty="0"/>
              <a:t>Regina </a:t>
            </a:r>
            <a:r>
              <a:rPr lang="en-US" dirty="0" err="1"/>
              <a:t>Derzon</a:t>
            </a:r>
            <a:r>
              <a:rPr lang="en-US" dirty="0"/>
              <a:t>*</a:t>
            </a:r>
          </a:p>
          <a:p>
            <a:r>
              <a:rPr lang="en-US" dirty="0"/>
              <a:t>Lynne Fisher Kemp</a:t>
            </a:r>
          </a:p>
          <a:p>
            <a:r>
              <a:rPr lang="en-US" dirty="0"/>
              <a:t>Gerald Lambert*</a:t>
            </a:r>
          </a:p>
          <a:p>
            <a:r>
              <a:rPr lang="en-US" dirty="0"/>
              <a:t>Diane </a:t>
            </a:r>
            <a:r>
              <a:rPr lang="en-US" dirty="0" err="1"/>
              <a:t>Litynski</a:t>
            </a:r>
            <a:r>
              <a:rPr lang="en-US" dirty="0"/>
              <a:t>*</a:t>
            </a:r>
          </a:p>
          <a:p>
            <a:r>
              <a:rPr lang="en-US" dirty="0"/>
              <a:t>Nataliya O’Neal</a:t>
            </a:r>
          </a:p>
          <a:p>
            <a:r>
              <a:rPr lang="en-US" dirty="0"/>
              <a:t>Kelly O’Shields</a:t>
            </a:r>
          </a:p>
          <a:p>
            <a:r>
              <a:rPr lang="en-US" dirty="0" err="1"/>
              <a:t>Madaline</a:t>
            </a:r>
            <a:r>
              <a:rPr lang="en-US" dirty="0"/>
              <a:t> Toliver</a:t>
            </a:r>
          </a:p>
          <a:p>
            <a:endParaRPr lang="en-US" dirty="0"/>
          </a:p>
          <a:p>
            <a:endParaRPr lang="en-US" dirty="0"/>
          </a:p>
          <a:p>
            <a:endParaRPr lang="en-US" dirty="0"/>
          </a:p>
        </p:txBody>
      </p:sp>
      <p:sp>
        <p:nvSpPr>
          <p:cNvPr id="2" name="Title 1">
            <a:extLst>
              <a:ext uri="{FF2B5EF4-FFF2-40B4-BE49-F238E27FC236}">
                <a16:creationId xmlns:a16="http://schemas.microsoft.com/office/drawing/2014/main" id="{129E73FA-CCF8-4FF4-9EFB-240DDDE6163E}"/>
              </a:ext>
            </a:extLst>
          </p:cNvPr>
          <p:cNvSpPr>
            <a:spLocks noGrp="1"/>
          </p:cNvSpPr>
          <p:nvPr>
            <p:ph type="title"/>
          </p:nvPr>
        </p:nvSpPr>
        <p:spPr>
          <a:xfrm>
            <a:off x="367146" y="463887"/>
            <a:ext cx="5666509" cy="439221"/>
          </a:xfrm>
        </p:spPr>
        <p:txBody>
          <a:bodyPr>
            <a:normAutofit fontScale="90000"/>
          </a:bodyPr>
          <a:lstStyle/>
          <a:p>
            <a:r>
              <a:rPr lang="en-US" sz="4000" b="1" dirty="0">
                <a:solidFill>
                  <a:schemeClr val="accent6">
                    <a:lumMod val="75000"/>
                  </a:schemeClr>
                </a:solidFill>
              </a:rPr>
              <a:t>Business Department Faculty</a:t>
            </a:r>
          </a:p>
        </p:txBody>
      </p:sp>
      <p:sp>
        <p:nvSpPr>
          <p:cNvPr id="3" name="Content Placeholder 2">
            <a:extLst>
              <a:ext uri="{FF2B5EF4-FFF2-40B4-BE49-F238E27FC236}">
                <a16:creationId xmlns:a16="http://schemas.microsoft.com/office/drawing/2014/main" id="{7CBD4541-0934-4F3E-9AAA-F9F6EA8B6734}"/>
              </a:ext>
            </a:extLst>
          </p:cNvPr>
          <p:cNvSpPr>
            <a:spLocks noGrp="1"/>
          </p:cNvSpPr>
          <p:nvPr>
            <p:ph idx="1"/>
          </p:nvPr>
        </p:nvSpPr>
        <p:spPr>
          <a:xfrm rot="20406766">
            <a:off x="2496543" y="1159997"/>
            <a:ext cx="3215092" cy="2308566"/>
          </a:xfrm>
        </p:spPr>
        <p:txBody>
          <a:bodyPr>
            <a:normAutofit/>
          </a:bodyPr>
          <a:lstStyle/>
          <a:p>
            <a:pPr marL="0" indent="0">
              <a:buNone/>
            </a:pPr>
            <a:r>
              <a:rPr lang="en-US" u="sng" dirty="0"/>
              <a:t>Full Time Faculty:</a:t>
            </a:r>
          </a:p>
          <a:p>
            <a:r>
              <a:rPr lang="en-US" dirty="0"/>
              <a:t>Kim Duffey - Chair</a:t>
            </a:r>
          </a:p>
          <a:p>
            <a:r>
              <a:rPr lang="en-US" dirty="0"/>
              <a:t>Tom Callahan*</a:t>
            </a:r>
          </a:p>
          <a:p>
            <a:r>
              <a:rPr lang="en-US" dirty="0"/>
              <a:t> Robin McGrath</a:t>
            </a:r>
          </a:p>
          <a:p>
            <a:endParaRPr lang="en-US" dirty="0"/>
          </a:p>
          <a:p>
            <a:endParaRPr lang="en-US" dirty="0"/>
          </a:p>
        </p:txBody>
      </p:sp>
      <p:pic>
        <p:nvPicPr>
          <p:cNvPr id="1026" name="Picture 2" descr="Madaline Toliver">
            <a:extLst>
              <a:ext uri="{FF2B5EF4-FFF2-40B4-BE49-F238E27FC236}">
                <a16:creationId xmlns:a16="http://schemas.microsoft.com/office/drawing/2014/main" id="{CDD1B7C2-8D83-5C92-149C-924F48A57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981" y="4202535"/>
            <a:ext cx="1623620" cy="20174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in McGrath">
            <a:extLst>
              <a:ext uri="{FF2B5EF4-FFF2-40B4-BE49-F238E27FC236}">
                <a16:creationId xmlns:a16="http://schemas.microsoft.com/office/drawing/2014/main" id="{0E773EE2-0ABD-2058-01CD-2E45E271C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97" y="4222771"/>
            <a:ext cx="1751463" cy="19971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948A0FD-2027-03AF-2A63-0164C44FF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3866" y="2628289"/>
            <a:ext cx="1260010" cy="16783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atalya O'Neil">
            <a:extLst>
              <a:ext uri="{FF2B5EF4-FFF2-40B4-BE49-F238E27FC236}">
                <a16:creationId xmlns:a16="http://schemas.microsoft.com/office/drawing/2014/main" id="{F7D6CE07-8AB3-9CAB-4339-987D79803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8995" y="4738927"/>
            <a:ext cx="1655186" cy="16551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m Callahan">
            <a:extLst>
              <a:ext uri="{FF2B5EF4-FFF2-40B4-BE49-F238E27FC236}">
                <a16:creationId xmlns:a16="http://schemas.microsoft.com/office/drawing/2014/main" id="{520142A0-C118-F10C-02F4-B68778506C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8031" y="3946566"/>
            <a:ext cx="1938856" cy="2273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im Duffey">
            <a:extLst>
              <a:ext uri="{FF2B5EF4-FFF2-40B4-BE49-F238E27FC236}">
                <a16:creationId xmlns:a16="http://schemas.microsoft.com/office/drawing/2014/main" id="{7A91A711-3043-40B6-9BBD-3261D2BEE4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94" y="1617541"/>
            <a:ext cx="1470893" cy="1959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ite background with black dots&#10;&#10;Description automatically generated">
            <a:extLst>
              <a:ext uri="{FF2B5EF4-FFF2-40B4-BE49-F238E27FC236}">
                <a16:creationId xmlns:a16="http://schemas.microsoft.com/office/drawing/2014/main" id="{617E06F5-A645-D0D1-EEB2-26797717A172}"/>
              </a:ext>
            </a:extLst>
          </p:cNvPr>
          <p:cNvPicPr>
            <a:picLocks noChangeAspect="1"/>
          </p:cNvPicPr>
          <p:nvPr/>
        </p:nvPicPr>
        <p:blipFill rotWithShape="1">
          <a:blip r:embed="rId9">
            <a:extLst>
              <a:ext uri="{28A0092B-C50C-407E-A947-70E740481C1C}">
                <a14:useLocalDpi xmlns:a14="http://schemas.microsoft.com/office/drawing/2010/main" val="0"/>
              </a:ext>
            </a:extLst>
          </a:blip>
          <a:srcRect t="-346" r="87612" b="73445"/>
          <a:stretch/>
        </p:blipFill>
        <p:spPr>
          <a:xfrm>
            <a:off x="8723531" y="1359599"/>
            <a:ext cx="1563221" cy="1909362"/>
          </a:xfrm>
          <a:prstGeom prst="rect">
            <a:avLst/>
          </a:prstGeom>
        </p:spPr>
      </p:pic>
      <p:pic>
        <p:nvPicPr>
          <p:cNvPr id="8" name="Picture 7">
            <a:extLst>
              <a:ext uri="{FF2B5EF4-FFF2-40B4-BE49-F238E27FC236}">
                <a16:creationId xmlns:a16="http://schemas.microsoft.com/office/drawing/2014/main" id="{2A66E147-2E84-FC7B-B278-5AB7E6906AA8}"/>
              </a:ext>
            </a:extLst>
          </p:cNvPr>
          <p:cNvPicPr>
            <a:picLocks noChangeAspect="1"/>
          </p:cNvPicPr>
          <p:nvPr/>
        </p:nvPicPr>
        <p:blipFill>
          <a:blip r:embed="rId10"/>
          <a:stretch>
            <a:fillRect/>
          </a:stretch>
        </p:blipFill>
        <p:spPr>
          <a:xfrm>
            <a:off x="5344960" y="4131496"/>
            <a:ext cx="1799067" cy="2009535"/>
          </a:xfrm>
          <a:prstGeom prst="rect">
            <a:avLst/>
          </a:prstGeom>
        </p:spPr>
      </p:pic>
    </p:spTree>
    <p:extLst>
      <p:ext uri="{BB962C8B-B14F-4D97-AF65-F5344CB8AC3E}">
        <p14:creationId xmlns:p14="http://schemas.microsoft.com/office/powerpoint/2010/main" val="597093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DB2C16-6E3A-EA29-F520-369766E3600F}"/>
              </a:ext>
            </a:extLst>
          </p:cNvPr>
          <p:cNvSpPr>
            <a:spLocks noGrp="1"/>
          </p:cNvSpPr>
          <p:nvPr/>
        </p:nvSpPr>
        <p:spPr>
          <a:xfrm>
            <a:off x="444394" y="499082"/>
            <a:ext cx="3616856" cy="9144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t>Kyle Johnston</a:t>
            </a:r>
          </a:p>
        </p:txBody>
      </p:sp>
      <p:sp>
        <p:nvSpPr>
          <p:cNvPr id="5" name="Freeform: Shape 4">
            <a:extLst>
              <a:ext uri="{FF2B5EF4-FFF2-40B4-BE49-F238E27FC236}">
                <a16:creationId xmlns:a16="http://schemas.microsoft.com/office/drawing/2014/main" id="{004E3E1D-BAC6-F7E5-988C-65F6320AB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Shape 5">
            <a:extLst>
              <a:ext uri="{FF2B5EF4-FFF2-40B4-BE49-F238E27FC236}">
                <a16:creationId xmlns:a16="http://schemas.microsoft.com/office/drawing/2014/main" id="{D36DC9D7-2298-47B6-8DE5-401780A4E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4" descr="Text&#10;&#10;Description automatically generated">
            <a:extLst>
              <a:ext uri="{FF2B5EF4-FFF2-40B4-BE49-F238E27FC236}">
                <a16:creationId xmlns:a16="http://schemas.microsoft.com/office/drawing/2014/main" id="{C080EAB4-281D-2DB3-5689-689BDF50B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66" y="6073808"/>
            <a:ext cx="1296279" cy="392564"/>
          </a:xfrm>
          <a:prstGeom prst="rect">
            <a:avLst/>
          </a:prstGeom>
        </p:spPr>
      </p:pic>
      <p:sp>
        <p:nvSpPr>
          <p:cNvPr id="8" name="Title 1">
            <a:extLst>
              <a:ext uri="{FF2B5EF4-FFF2-40B4-BE49-F238E27FC236}">
                <a16:creationId xmlns:a16="http://schemas.microsoft.com/office/drawing/2014/main" id="{E9D81AA3-20BC-B5D5-E7E3-957F1DEC260E}"/>
              </a:ext>
            </a:extLst>
          </p:cNvPr>
          <p:cNvSpPr txBox="1">
            <a:spLocks/>
          </p:cNvSpPr>
          <p:nvPr/>
        </p:nvSpPr>
        <p:spPr>
          <a:xfrm>
            <a:off x="460411" y="837419"/>
            <a:ext cx="4159137" cy="91440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VP - Marketing &amp; Enrollment</a:t>
            </a:r>
          </a:p>
        </p:txBody>
      </p:sp>
      <p:sp>
        <p:nvSpPr>
          <p:cNvPr id="9" name="TextBox 6">
            <a:extLst>
              <a:ext uri="{FF2B5EF4-FFF2-40B4-BE49-F238E27FC236}">
                <a16:creationId xmlns:a16="http://schemas.microsoft.com/office/drawing/2014/main" id="{1E9B30B4-6FB5-DC68-DC82-C5ABEFF37836}"/>
              </a:ext>
            </a:extLst>
          </p:cNvPr>
          <p:cNvSpPr txBox="1"/>
          <p:nvPr/>
        </p:nvSpPr>
        <p:spPr>
          <a:xfrm>
            <a:off x="6340854" y="150712"/>
            <a:ext cx="4970583" cy="73866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Calibri Light"/>
                <a:cs typeface="Segoe UI"/>
              </a:rPr>
              <a:t>Marketing Updates:</a:t>
            </a:r>
            <a:endParaRPr lang="en-US" sz="2000" dirty="0">
              <a:solidFill>
                <a:schemeClr val="bg1"/>
              </a:solidFill>
              <a:latin typeface="Calibri Light"/>
              <a:cs typeface="Arial"/>
            </a:endParaRPr>
          </a:p>
          <a:p>
            <a:pPr marL="285750" indent="-285750">
              <a:buFont typeface="Arial"/>
              <a:buChar char="•"/>
            </a:pPr>
            <a:r>
              <a:rPr lang="en-US" dirty="0">
                <a:solidFill>
                  <a:schemeClr val="bg1"/>
                </a:solidFill>
                <a:latin typeface="Calibri Light"/>
                <a:ea typeface="+mn-lt"/>
                <a:cs typeface="+mn-lt"/>
              </a:rPr>
              <a:t>Ongoing Programmatic Campaigns &amp; Marketing:</a:t>
            </a:r>
          </a:p>
          <a:p>
            <a:pPr marL="742950" lvl="1" indent="-285750">
              <a:buFont typeface="Arial"/>
              <a:buChar char="•"/>
            </a:pPr>
            <a:r>
              <a:rPr lang="en-US" dirty="0">
                <a:solidFill>
                  <a:schemeClr val="bg1"/>
                </a:solidFill>
                <a:latin typeface="Calibri Light"/>
                <a:ea typeface="+mn-lt"/>
                <a:cs typeface="+mn-lt"/>
              </a:rPr>
              <a:t>Next Business &amp; Entrepreneurship campaign will run from 6/1 – 6/30</a:t>
            </a:r>
          </a:p>
          <a:p>
            <a:pPr marL="742950" lvl="1" indent="-285750">
              <a:buFont typeface="Arial"/>
              <a:buChar char="•"/>
            </a:pPr>
            <a:r>
              <a:rPr lang="en-US" dirty="0">
                <a:solidFill>
                  <a:schemeClr val="bg1"/>
                </a:solidFill>
                <a:latin typeface="Calibri Light"/>
                <a:ea typeface="+mn-lt"/>
                <a:cs typeface="+mn-lt"/>
              </a:rPr>
              <a:t>Transfer Programs ran in Dec/Jan</a:t>
            </a:r>
          </a:p>
          <a:p>
            <a:pPr marL="742950" lvl="1" indent="-285750">
              <a:buFont typeface="Arial"/>
              <a:buChar char="•"/>
            </a:pPr>
            <a:r>
              <a:rPr lang="en-US" dirty="0">
                <a:solidFill>
                  <a:schemeClr val="bg1"/>
                </a:solidFill>
                <a:latin typeface="Calibri Light"/>
                <a:ea typeface="+mn-lt"/>
                <a:cs typeface="+mn-lt"/>
              </a:rPr>
              <a:t>New promo videos and marketing pieces</a:t>
            </a:r>
          </a:p>
          <a:p>
            <a:pPr marL="285750" indent="-285750">
              <a:buFont typeface="Arial"/>
              <a:buChar char="•"/>
            </a:pPr>
            <a:r>
              <a:rPr lang="en-US" dirty="0">
                <a:solidFill>
                  <a:schemeClr val="bg1"/>
                </a:solidFill>
                <a:latin typeface="Calibri Light"/>
                <a:ea typeface="+mn-lt"/>
                <a:cs typeface="+mn-lt"/>
              </a:rPr>
              <a:t>Continued Adult Learner Campaigns</a:t>
            </a:r>
            <a:endParaRPr lang="en-US" dirty="0">
              <a:solidFill>
                <a:schemeClr val="bg1"/>
              </a:solidFill>
              <a:latin typeface="Calibri Light"/>
              <a:cs typeface="Calibri"/>
            </a:endParaRPr>
          </a:p>
          <a:p>
            <a:pPr marL="742950" lvl="1" indent="-285750">
              <a:buFont typeface="Arial"/>
              <a:buChar char="•"/>
            </a:pPr>
            <a:r>
              <a:rPr lang="en-US" dirty="0">
                <a:solidFill>
                  <a:schemeClr val="bg1"/>
                </a:solidFill>
                <a:latin typeface="Calibri Light"/>
                <a:cs typeface="Calibri"/>
              </a:rPr>
              <a:t>"6 on Us" designed for those seeking to give college their first (or another) try</a:t>
            </a:r>
            <a:endParaRPr lang="en-US" dirty="0">
              <a:solidFill>
                <a:schemeClr val="bg1"/>
              </a:solidFill>
              <a:latin typeface="Calibri Light"/>
              <a:ea typeface="Calibri Light"/>
              <a:cs typeface="Calibri"/>
            </a:endParaRPr>
          </a:p>
          <a:p>
            <a:pPr marL="742950" lvl="1" indent="-285750">
              <a:buFont typeface="Arial"/>
              <a:buChar char="•"/>
            </a:pPr>
            <a:r>
              <a:rPr lang="en-US" dirty="0">
                <a:solidFill>
                  <a:schemeClr val="bg1"/>
                </a:solidFill>
                <a:latin typeface="Calibri Light"/>
                <a:cs typeface="Calibri"/>
              </a:rPr>
              <a:t>"Opportunity Scholarship“ to lessen cost for those who don’t receive other scholarships</a:t>
            </a:r>
            <a:endParaRPr lang="en-US" sz="2000" b="1" dirty="0">
              <a:solidFill>
                <a:schemeClr val="bg1"/>
              </a:solidFill>
              <a:latin typeface="Calibri Light"/>
              <a:cs typeface="Segoe UI"/>
            </a:endParaRPr>
          </a:p>
          <a:p>
            <a:r>
              <a:rPr lang="en-US" sz="2000" b="1" dirty="0">
                <a:solidFill>
                  <a:schemeClr val="bg1"/>
                </a:solidFill>
                <a:latin typeface="Calibri Light"/>
                <a:cs typeface="Segoe UI"/>
              </a:rPr>
              <a:t>Enrollment Updates:</a:t>
            </a:r>
            <a:endParaRPr lang="en-US" sz="2000" dirty="0">
              <a:solidFill>
                <a:schemeClr val="bg1"/>
              </a:solidFill>
              <a:latin typeface="Calibri Light"/>
              <a:cs typeface="Segoe UI"/>
            </a:endParaRPr>
          </a:p>
          <a:p>
            <a:pPr marL="285750" indent="-285750">
              <a:buFont typeface="Arial" panose="020B0604020202020204" pitchFamily="34" charset="0"/>
              <a:buChar char="•"/>
            </a:pPr>
            <a:r>
              <a:rPr lang="en-US" dirty="0">
                <a:solidFill>
                  <a:schemeClr val="bg1"/>
                </a:solidFill>
                <a:latin typeface="Calibri Light"/>
                <a:cs typeface="Arial"/>
              </a:rPr>
              <a:t>Enrollment Team Upcoming Events:</a:t>
            </a:r>
          </a:p>
          <a:p>
            <a:pPr marL="742950" lvl="1" indent="-285750">
              <a:buFont typeface="Arial" panose="020B0604020202020204" pitchFamily="34" charset="0"/>
              <a:buChar char="•"/>
            </a:pPr>
            <a:r>
              <a:rPr lang="en-US" dirty="0">
                <a:solidFill>
                  <a:schemeClr val="bg1"/>
                </a:solidFill>
                <a:latin typeface="Calibri Light"/>
                <a:cs typeface="Arial"/>
              </a:rPr>
              <a:t>Spring Travel Season</a:t>
            </a:r>
          </a:p>
          <a:p>
            <a:pPr marL="742950" lvl="1" indent="-285750">
              <a:buFont typeface="Arial" panose="020B0604020202020204" pitchFamily="34" charset="0"/>
              <a:buChar char="•"/>
            </a:pPr>
            <a:r>
              <a:rPr lang="en-US" dirty="0">
                <a:solidFill>
                  <a:schemeClr val="bg1"/>
                </a:solidFill>
                <a:latin typeface="Calibri Light"/>
                <a:cs typeface="Arial"/>
              </a:rPr>
              <a:t>Explore North Country Day</a:t>
            </a:r>
          </a:p>
          <a:p>
            <a:pPr marL="742950" lvl="1" indent="-285750">
              <a:buFont typeface="Arial" panose="020B0604020202020204" pitchFamily="34" charset="0"/>
              <a:buChar char="•"/>
            </a:pPr>
            <a:r>
              <a:rPr lang="en-US" dirty="0">
                <a:solidFill>
                  <a:schemeClr val="bg1"/>
                </a:solidFill>
                <a:latin typeface="Calibri Light"/>
                <a:ea typeface="Calibri Light"/>
                <a:cs typeface="Arial"/>
              </a:rPr>
              <a:t>Summer MASH Camps (3-4 Locations)</a:t>
            </a:r>
          </a:p>
          <a:p>
            <a:pPr marL="285750" indent="-285750">
              <a:buFont typeface="Arial" panose="020B0604020202020204" pitchFamily="34" charset="0"/>
              <a:buChar char="•"/>
            </a:pPr>
            <a:r>
              <a:rPr lang="en-US" dirty="0">
                <a:solidFill>
                  <a:schemeClr val="bg1"/>
                </a:solidFill>
                <a:latin typeface="Calibri Light"/>
                <a:cs typeface="Arial"/>
              </a:rPr>
              <a:t>Fall 2024 Application Volume</a:t>
            </a:r>
          </a:p>
          <a:p>
            <a:pPr marL="742950" lvl="1" indent="-285750">
              <a:buFont typeface="Arial" panose="020B0604020202020204" pitchFamily="34" charset="0"/>
              <a:buChar char="•"/>
            </a:pPr>
            <a:r>
              <a:rPr lang="en-US" dirty="0">
                <a:solidFill>
                  <a:schemeClr val="bg1"/>
                </a:solidFill>
                <a:latin typeface="Calibri Light"/>
                <a:cs typeface="Segoe UI"/>
              </a:rPr>
              <a:t>​Business Admin AS: 64 (33 in 2023)</a:t>
            </a:r>
          </a:p>
          <a:p>
            <a:pPr marL="742950" lvl="1" indent="-285750">
              <a:buFont typeface="Arial" panose="020B0604020202020204" pitchFamily="34" charset="0"/>
              <a:buChar char="•"/>
            </a:pPr>
            <a:r>
              <a:rPr lang="en-US" dirty="0">
                <a:solidFill>
                  <a:schemeClr val="bg1"/>
                </a:solidFill>
                <a:latin typeface="Calibri Light"/>
                <a:cs typeface="Segoe UI"/>
              </a:rPr>
              <a:t>Business Admin AAS: 48 (23 in 2023)</a:t>
            </a:r>
          </a:p>
          <a:p>
            <a:pPr marL="742950" lvl="1" indent="-285750">
              <a:buFont typeface="Arial" panose="020B0604020202020204" pitchFamily="34" charset="0"/>
              <a:buChar char="•"/>
            </a:pPr>
            <a:r>
              <a:rPr lang="en-US" dirty="0">
                <a:solidFill>
                  <a:schemeClr val="bg1"/>
                </a:solidFill>
                <a:latin typeface="Calibri Light"/>
                <a:cs typeface="Segoe UI"/>
              </a:rPr>
              <a:t>Healthcare Admin: 7 (6 in 2023)</a:t>
            </a:r>
          </a:p>
          <a:p>
            <a:pPr marL="742950" lvl="1" indent="-285750">
              <a:buFont typeface="Arial" panose="020B0604020202020204" pitchFamily="34" charset="0"/>
              <a:buChar char="•"/>
            </a:pPr>
            <a:r>
              <a:rPr lang="en-US" dirty="0">
                <a:solidFill>
                  <a:schemeClr val="bg1"/>
                </a:solidFill>
                <a:latin typeface="Calibri Light"/>
                <a:cs typeface="Segoe UI"/>
              </a:rPr>
              <a:t>Entrepreneurship AAS: 10 (8 in 2023)</a:t>
            </a:r>
          </a:p>
          <a:p>
            <a:pPr marL="742950" lvl="1" indent="-285750">
              <a:buFont typeface="Arial" panose="020B0604020202020204" pitchFamily="34" charset="0"/>
              <a:buChar char="•"/>
            </a:pPr>
            <a:r>
              <a:rPr lang="en-US" dirty="0">
                <a:solidFill>
                  <a:schemeClr val="bg1"/>
                </a:solidFill>
                <a:latin typeface="Calibri Light"/>
                <a:cs typeface="Segoe UI"/>
              </a:rPr>
              <a:t>Entrepreneurship Cert: 9 (4 in 2023)</a:t>
            </a:r>
          </a:p>
          <a:p>
            <a:pPr marL="742950" lvl="1" indent="-285750">
              <a:buFont typeface="Arial" panose="020B0604020202020204" pitchFamily="34" charset="0"/>
              <a:buChar char="•"/>
            </a:pPr>
            <a:r>
              <a:rPr lang="en-US" dirty="0">
                <a:solidFill>
                  <a:schemeClr val="bg1"/>
                </a:solidFill>
                <a:latin typeface="Calibri Light"/>
                <a:cs typeface="Segoe UI"/>
              </a:rPr>
              <a:t>Sports &amp; Events </a:t>
            </a:r>
            <a:r>
              <a:rPr lang="en-US" dirty="0" err="1">
                <a:solidFill>
                  <a:schemeClr val="bg1"/>
                </a:solidFill>
                <a:latin typeface="Calibri Light"/>
                <a:cs typeface="Segoe UI"/>
              </a:rPr>
              <a:t>Mgmt</a:t>
            </a:r>
            <a:r>
              <a:rPr lang="en-US" dirty="0">
                <a:solidFill>
                  <a:schemeClr val="bg1"/>
                </a:solidFill>
                <a:latin typeface="Calibri Light"/>
                <a:cs typeface="Segoe UI"/>
              </a:rPr>
              <a:t>: 79 (44 in 2023)</a:t>
            </a:r>
          </a:p>
          <a:p>
            <a:pPr marL="742950" lvl="1" indent="-285750">
              <a:buFont typeface="Arial" panose="020B0604020202020204" pitchFamily="34" charset="0"/>
              <a:buChar char="•"/>
            </a:pPr>
            <a:endParaRPr lang="en-US" dirty="0">
              <a:solidFill>
                <a:schemeClr val="bg1"/>
              </a:solidFill>
              <a:latin typeface="Calibri Light"/>
              <a:cs typeface="Segoe UI"/>
            </a:endParaRPr>
          </a:p>
          <a:p>
            <a:endParaRPr lang="en-US" sz="2000" b="1" dirty="0">
              <a:solidFill>
                <a:schemeClr val="bg1"/>
              </a:solidFill>
              <a:latin typeface="Calibri Light"/>
              <a:cs typeface="Segoe UI"/>
            </a:endParaRPr>
          </a:p>
          <a:p>
            <a:pPr marL="742950" lvl="1" indent="-285750">
              <a:buFont typeface="Arial"/>
              <a:buChar char="•"/>
            </a:pPr>
            <a:endParaRPr lang="en-US" dirty="0">
              <a:ea typeface="Calibri" panose="020F0502020204030204"/>
              <a:cs typeface="Calibri"/>
            </a:endParaRPr>
          </a:p>
        </p:txBody>
      </p:sp>
      <p:pic>
        <p:nvPicPr>
          <p:cNvPr id="2" name="Picture 1">
            <a:extLst>
              <a:ext uri="{FF2B5EF4-FFF2-40B4-BE49-F238E27FC236}">
                <a16:creationId xmlns:a16="http://schemas.microsoft.com/office/drawing/2014/main" id="{082A4EB2-ACD9-874E-857E-2DAE3ADD498A}"/>
              </a:ext>
            </a:extLst>
          </p:cNvPr>
          <p:cNvPicPr>
            <a:picLocks noChangeAspect="1"/>
          </p:cNvPicPr>
          <p:nvPr/>
        </p:nvPicPr>
        <p:blipFill>
          <a:blip r:embed="rId4"/>
          <a:stretch>
            <a:fillRect/>
          </a:stretch>
        </p:blipFill>
        <p:spPr>
          <a:xfrm>
            <a:off x="241002" y="4201820"/>
            <a:ext cx="2550160" cy="1623983"/>
          </a:xfrm>
          <a:prstGeom prst="rect">
            <a:avLst/>
          </a:prstGeom>
        </p:spPr>
      </p:pic>
      <p:pic>
        <p:nvPicPr>
          <p:cNvPr id="10" name="Picture 9">
            <a:extLst>
              <a:ext uri="{FF2B5EF4-FFF2-40B4-BE49-F238E27FC236}">
                <a16:creationId xmlns:a16="http://schemas.microsoft.com/office/drawing/2014/main" id="{0DF520C9-ACB4-8D23-C3C1-5FA59D106D86}"/>
              </a:ext>
            </a:extLst>
          </p:cNvPr>
          <p:cNvPicPr>
            <a:picLocks noChangeAspect="1"/>
          </p:cNvPicPr>
          <p:nvPr/>
        </p:nvPicPr>
        <p:blipFill>
          <a:blip r:embed="rId5"/>
          <a:stretch>
            <a:fillRect/>
          </a:stretch>
        </p:blipFill>
        <p:spPr>
          <a:xfrm>
            <a:off x="224985" y="1558367"/>
            <a:ext cx="2566177" cy="2285664"/>
          </a:xfrm>
          <a:prstGeom prst="rect">
            <a:avLst/>
          </a:prstGeom>
        </p:spPr>
      </p:pic>
      <p:pic>
        <p:nvPicPr>
          <p:cNvPr id="12" name="Picture 11">
            <a:extLst>
              <a:ext uri="{FF2B5EF4-FFF2-40B4-BE49-F238E27FC236}">
                <a16:creationId xmlns:a16="http://schemas.microsoft.com/office/drawing/2014/main" id="{3FD3E875-2FBE-C23A-8732-0CD9138C167A}"/>
              </a:ext>
            </a:extLst>
          </p:cNvPr>
          <p:cNvPicPr>
            <a:picLocks noChangeAspect="1"/>
          </p:cNvPicPr>
          <p:nvPr/>
        </p:nvPicPr>
        <p:blipFill>
          <a:blip r:embed="rId6"/>
          <a:stretch>
            <a:fillRect/>
          </a:stretch>
        </p:blipFill>
        <p:spPr>
          <a:xfrm>
            <a:off x="2859224" y="1558366"/>
            <a:ext cx="2042246" cy="4267437"/>
          </a:xfrm>
          <a:prstGeom prst="rect">
            <a:avLst/>
          </a:prstGeom>
        </p:spPr>
      </p:pic>
    </p:spTree>
    <p:extLst>
      <p:ext uri="{BB962C8B-B14F-4D97-AF65-F5344CB8AC3E}">
        <p14:creationId xmlns:p14="http://schemas.microsoft.com/office/powerpoint/2010/main" val="188279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8F21-15C7-425B-9649-6A0877737665}"/>
              </a:ext>
            </a:extLst>
          </p:cNvPr>
          <p:cNvSpPr>
            <a:spLocks noGrp="1"/>
          </p:cNvSpPr>
          <p:nvPr>
            <p:ph type="title"/>
          </p:nvPr>
        </p:nvSpPr>
        <p:spPr>
          <a:xfrm>
            <a:off x="457200" y="286604"/>
            <a:ext cx="10698480" cy="817005"/>
          </a:xfrm>
        </p:spPr>
        <p:txBody>
          <a:bodyPr>
            <a:normAutofit/>
          </a:bodyPr>
          <a:lstStyle/>
          <a:p>
            <a:r>
              <a:rPr lang="en-US" dirty="0"/>
              <a:t>Business &amp; Graphics Collaboration</a:t>
            </a:r>
          </a:p>
        </p:txBody>
      </p:sp>
      <p:sp>
        <p:nvSpPr>
          <p:cNvPr id="3" name="Content Placeholder 2">
            <a:extLst>
              <a:ext uri="{FF2B5EF4-FFF2-40B4-BE49-F238E27FC236}">
                <a16:creationId xmlns:a16="http://schemas.microsoft.com/office/drawing/2014/main" id="{1B9AB790-84E5-4EAB-AE70-A512DF124F88}"/>
              </a:ext>
            </a:extLst>
          </p:cNvPr>
          <p:cNvSpPr>
            <a:spLocks noGrp="1"/>
          </p:cNvSpPr>
          <p:nvPr>
            <p:ph idx="1"/>
          </p:nvPr>
        </p:nvSpPr>
        <p:spPr>
          <a:xfrm>
            <a:off x="389641" y="1418292"/>
            <a:ext cx="11412718" cy="4325281"/>
          </a:xfrm>
        </p:spPr>
        <p:txBody>
          <a:bodyPr>
            <a:normAutofit fontScale="70000" lnSpcReduction="20000"/>
          </a:bodyPr>
          <a:lstStyle/>
          <a:p>
            <a:pPr marL="457200" indent="-457200">
              <a:buFont typeface="+mj-lt"/>
              <a:buAutoNum type="arabicPeriod"/>
            </a:pPr>
            <a:endParaRPr lang="en-US" sz="2400" b="1" dirty="0"/>
          </a:p>
          <a:p>
            <a:pPr marL="457200" indent="-457200">
              <a:buFont typeface="+mj-lt"/>
              <a:buAutoNum type="arabicPeriod"/>
            </a:pPr>
            <a:r>
              <a:rPr lang="en-US" sz="2400" b="1" dirty="0"/>
              <a:t>Course Dual Designations</a:t>
            </a:r>
          </a:p>
          <a:p>
            <a:pPr marL="932688" lvl="2" indent="-457200"/>
            <a:r>
              <a:rPr lang="en-US" sz="2400" dirty="0"/>
              <a:t>Students share an interest in business and</a:t>
            </a:r>
          </a:p>
          <a:p>
            <a:pPr marL="475488" lvl="2" indent="0">
              <a:buNone/>
            </a:pPr>
            <a:r>
              <a:rPr lang="en-US" sz="2400" dirty="0"/>
              <a:t>              creative design opportunities</a:t>
            </a:r>
          </a:p>
          <a:p>
            <a:pPr marL="932688" lvl="2" indent="-457200"/>
            <a:r>
              <a:rPr lang="en-US" sz="2400" dirty="0"/>
              <a:t>Crossover between disciplines</a:t>
            </a:r>
          </a:p>
          <a:p>
            <a:pPr marL="932688" lvl="3" indent="0">
              <a:buNone/>
            </a:pPr>
            <a:r>
              <a:rPr lang="en-US" sz="2400" dirty="0"/>
              <a:t>-  Website Design </a:t>
            </a:r>
          </a:p>
          <a:p>
            <a:pPr marL="658368" lvl="3" indent="0">
              <a:buNone/>
            </a:pPr>
            <a:r>
              <a:rPr lang="en-US" sz="2400" dirty="0"/>
              <a:t>	-  Intro to Computer Graphics</a:t>
            </a:r>
          </a:p>
          <a:p>
            <a:pPr marL="658368" lvl="3" indent="0">
              <a:buNone/>
            </a:pPr>
            <a:r>
              <a:rPr lang="en-US" sz="2400" dirty="0"/>
              <a:t>	-  Publication Design</a:t>
            </a:r>
          </a:p>
          <a:p>
            <a:pPr marL="457200" indent="-457200">
              <a:buFont typeface="+mj-lt"/>
              <a:buAutoNum type="arabicPeriod"/>
            </a:pPr>
            <a:r>
              <a:rPr lang="en-US" sz="2400" b="1" dirty="0"/>
              <a:t>Competent and accomplished Professors:</a:t>
            </a:r>
            <a:endParaRPr lang="en-US" sz="2400" dirty="0"/>
          </a:p>
          <a:p>
            <a:pPr marL="1001268" lvl="3" indent="-342900"/>
            <a:r>
              <a:rPr lang="en-US" sz="2400" dirty="0"/>
              <a:t>Tina Lamour </a:t>
            </a:r>
            <a:r>
              <a:rPr lang="en-US" sz="1400" dirty="0"/>
              <a:t>https://tinyurl.com/4yvarmzx</a:t>
            </a:r>
          </a:p>
          <a:p>
            <a:pPr marL="1001268" lvl="3" indent="-342900"/>
            <a:r>
              <a:rPr lang="en-US" sz="2400" dirty="0"/>
              <a:t>Elaine Taylor Wilde </a:t>
            </a:r>
            <a:r>
              <a:rPr lang="en-US" sz="1300" dirty="0"/>
              <a:t>https://tinyurl.com/yd9b9v8b</a:t>
            </a:r>
          </a:p>
          <a:p>
            <a:pPr marL="658368" lvl="3" indent="0">
              <a:buNone/>
            </a:pPr>
            <a:endParaRPr lang="en-US" sz="1300" dirty="0"/>
          </a:p>
          <a:p>
            <a:pPr marL="0" indent="0">
              <a:buNone/>
            </a:pPr>
            <a:r>
              <a:rPr lang="en-US" sz="2400" b="1" dirty="0"/>
              <a:t>3.   The Future Collaboration</a:t>
            </a:r>
            <a:endParaRPr lang="en-US" sz="2400" dirty="0"/>
          </a:p>
          <a:p>
            <a:pPr marL="932688" lvl="2" indent="-457200"/>
            <a:r>
              <a:rPr lang="en-US" sz="2400" dirty="0"/>
              <a:t>Certificate: 1 year focus on </a:t>
            </a:r>
          </a:p>
          <a:p>
            <a:pPr marL="475488" lvl="2" indent="0">
              <a:buNone/>
            </a:pPr>
            <a:r>
              <a:rPr lang="en-US" sz="2400" dirty="0"/>
              <a:t>           Advertising &amp; Design</a:t>
            </a:r>
          </a:p>
          <a:p>
            <a:pPr marL="658368" lvl="3" indent="0">
              <a:buNone/>
            </a:pPr>
            <a:r>
              <a:rPr lang="en-US" sz="2400" dirty="0"/>
              <a:t>	</a:t>
            </a:r>
            <a:endParaRPr lang="en-US" sz="2000" dirty="0"/>
          </a:p>
        </p:txBody>
      </p:sp>
      <p:sp>
        <p:nvSpPr>
          <p:cNvPr id="9" name="Title 1">
            <a:extLst>
              <a:ext uri="{FF2B5EF4-FFF2-40B4-BE49-F238E27FC236}">
                <a16:creationId xmlns:a16="http://schemas.microsoft.com/office/drawing/2014/main" id="{00928F21-15C7-425B-9649-6A0877737665}"/>
              </a:ext>
            </a:extLst>
          </p:cNvPr>
          <p:cNvSpPr txBox="1">
            <a:spLocks/>
          </p:cNvSpPr>
          <p:nvPr/>
        </p:nvSpPr>
        <p:spPr>
          <a:xfrm>
            <a:off x="9493134" y="6248422"/>
            <a:ext cx="2144683" cy="355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200" dirty="0"/>
          </a:p>
        </p:txBody>
      </p:sp>
      <p:pic>
        <p:nvPicPr>
          <p:cNvPr id="8" name="Picture 7">
            <a:extLst>
              <a:ext uri="{FF2B5EF4-FFF2-40B4-BE49-F238E27FC236}">
                <a16:creationId xmlns:a16="http://schemas.microsoft.com/office/drawing/2014/main" id="{7AF55A49-73CB-87E3-FC59-FC5C30D76B5E}"/>
              </a:ext>
            </a:extLst>
          </p:cNvPr>
          <p:cNvPicPr>
            <a:picLocks noChangeAspect="1"/>
          </p:cNvPicPr>
          <p:nvPr/>
        </p:nvPicPr>
        <p:blipFill>
          <a:blip r:embed="rId3"/>
          <a:stretch>
            <a:fillRect/>
          </a:stretch>
        </p:blipFill>
        <p:spPr>
          <a:xfrm>
            <a:off x="6310398" y="2029477"/>
            <a:ext cx="5141311" cy="3262073"/>
          </a:xfrm>
          <a:prstGeom prst="rect">
            <a:avLst/>
          </a:prstGeom>
        </p:spPr>
      </p:pic>
    </p:spTree>
    <p:extLst>
      <p:ext uri="{BB962C8B-B14F-4D97-AF65-F5344CB8AC3E}">
        <p14:creationId xmlns:p14="http://schemas.microsoft.com/office/powerpoint/2010/main" val="262230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EE06-1C61-B8B0-6A85-5AFA6DD553F3}"/>
              </a:ext>
            </a:extLst>
          </p:cNvPr>
          <p:cNvSpPr>
            <a:spLocks noGrp="1"/>
          </p:cNvSpPr>
          <p:nvPr>
            <p:ph type="title"/>
          </p:nvPr>
        </p:nvSpPr>
        <p:spPr>
          <a:xfrm>
            <a:off x="643278" y="558412"/>
            <a:ext cx="3429000" cy="906720"/>
          </a:xfrm>
        </p:spPr>
        <p:txBody>
          <a:bodyPr anchor="b">
            <a:normAutofit/>
          </a:bodyPr>
          <a:lstStyle/>
          <a:p>
            <a:r>
              <a:rPr lang="en-US" sz="2800" dirty="0"/>
              <a:t>Computer Graphics &amp; Design Certificate</a:t>
            </a:r>
          </a:p>
        </p:txBody>
      </p:sp>
      <p:sp>
        <p:nvSpPr>
          <p:cNvPr id="7" name="TextBox 6">
            <a:extLst>
              <a:ext uri="{FF2B5EF4-FFF2-40B4-BE49-F238E27FC236}">
                <a16:creationId xmlns:a16="http://schemas.microsoft.com/office/drawing/2014/main" id="{F34EF06C-5863-B84E-66E9-90CE5D946720}"/>
              </a:ext>
            </a:extLst>
          </p:cNvPr>
          <p:cNvSpPr txBox="1"/>
          <p:nvPr/>
        </p:nvSpPr>
        <p:spPr>
          <a:xfrm>
            <a:off x="5151353" y="558412"/>
            <a:ext cx="53049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Graphic Design and Business basics in one year</a:t>
            </a:r>
          </a:p>
          <a:p>
            <a:pPr marL="285750" indent="-285750">
              <a:buFont typeface="Arial" panose="020B0604020202020204" pitchFamily="34" charset="0"/>
              <a:buChar char="•"/>
            </a:pPr>
            <a:r>
              <a:rPr lang="en-US" dirty="0"/>
              <a:t>Covers the basics for Entrepreneurs</a:t>
            </a:r>
          </a:p>
          <a:p>
            <a:pPr marL="285750" indent="-285750">
              <a:buFont typeface="Arial" panose="020B0604020202020204" pitchFamily="34" charset="0"/>
              <a:buChar char="•"/>
            </a:pPr>
            <a:r>
              <a:rPr lang="en-US" dirty="0"/>
              <a:t>Courses available online</a:t>
            </a:r>
          </a:p>
          <a:p>
            <a:pPr marL="285750" indent="-285750">
              <a:buFont typeface="Arial" panose="020B0604020202020204" pitchFamily="34" charset="0"/>
              <a:buChar char="•"/>
            </a:pPr>
            <a:r>
              <a:rPr lang="en-US" dirty="0"/>
              <a:t>Financial Aid available</a:t>
            </a:r>
          </a:p>
        </p:txBody>
      </p:sp>
      <p:pic>
        <p:nvPicPr>
          <p:cNvPr id="5" name="Picture 4">
            <a:extLst>
              <a:ext uri="{FF2B5EF4-FFF2-40B4-BE49-F238E27FC236}">
                <a16:creationId xmlns:a16="http://schemas.microsoft.com/office/drawing/2014/main" id="{04AD8FAD-E18E-AA56-612B-8A3A6C4A01DE}"/>
              </a:ext>
            </a:extLst>
          </p:cNvPr>
          <p:cNvPicPr>
            <a:picLocks noChangeAspect="1"/>
          </p:cNvPicPr>
          <p:nvPr/>
        </p:nvPicPr>
        <p:blipFill>
          <a:blip r:embed="rId3"/>
          <a:stretch>
            <a:fillRect/>
          </a:stretch>
        </p:blipFill>
        <p:spPr>
          <a:xfrm>
            <a:off x="4961474" y="1756544"/>
            <a:ext cx="6416594" cy="3936590"/>
          </a:xfrm>
          <a:prstGeom prst="rect">
            <a:avLst/>
          </a:prstGeom>
        </p:spPr>
      </p:pic>
      <p:pic>
        <p:nvPicPr>
          <p:cNvPr id="14" name="Picture 13">
            <a:extLst>
              <a:ext uri="{FF2B5EF4-FFF2-40B4-BE49-F238E27FC236}">
                <a16:creationId xmlns:a16="http://schemas.microsoft.com/office/drawing/2014/main" id="{927DD50F-99C2-6CAE-8BA3-1A4CFC9B3D31}"/>
              </a:ext>
            </a:extLst>
          </p:cNvPr>
          <p:cNvPicPr>
            <a:picLocks noChangeAspect="1"/>
          </p:cNvPicPr>
          <p:nvPr/>
        </p:nvPicPr>
        <p:blipFill>
          <a:blip r:embed="rId4"/>
          <a:stretch>
            <a:fillRect/>
          </a:stretch>
        </p:blipFill>
        <p:spPr>
          <a:xfrm>
            <a:off x="752391" y="1690825"/>
            <a:ext cx="3748047" cy="4805890"/>
          </a:xfrm>
          <a:prstGeom prst="rect">
            <a:avLst/>
          </a:prstGeom>
        </p:spPr>
      </p:pic>
    </p:spTree>
    <p:extLst>
      <p:ext uri="{BB962C8B-B14F-4D97-AF65-F5344CB8AC3E}">
        <p14:creationId xmlns:p14="http://schemas.microsoft.com/office/powerpoint/2010/main" val="1873559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8f15c60-82dc-41dd-8622-a5a790c727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BB0D86807A8C4AA65FC4A2A2E3C511" ma:contentTypeVersion="15" ma:contentTypeDescription="Create a new document." ma:contentTypeScope="" ma:versionID="70bd540db8a7477f50af5ae30226b6d2">
  <xsd:schema xmlns:xsd="http://www.w3.org/2001/XMLSchema" xmlns:xs="http://www.w3.org/2001/XMLSchema" xmlns:p="http://schemas.microsoft.com/office/2006/metadata/properties" xmlns:ns3="18f15c60-82dc-41dd-8622-a5a790c72789" xmlns:ns4="72c767e1-a8fe-4d12-b39a-bfd6446daaa6" targetNamespace="http://schemas.microsoft.com/office/2006/metadata/properties" ma:root="true" ma:fieldsID="963f846bdb1b546a4cf60d9051c0bb8c" ns3:_="" ns4:_="">
    <xsd:import namespace="18f15c60-82dc-41dd-8622-a5a790c72789"/>
    <xsd:import namespace="72c767e1-a8fe-4d12-b39a-bfd6446daaa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5c60-82dc-41dd-8622-a5a790c7278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c767e1-a8fe-4d12-b39a-bfd6446daa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B8CBBC-7048-477C-94EF-0E050C420A05}">
  <ds:schemaRefs>
    <ds:schemaRef ds:uri="http://schemas.microsoft.com/sharepoint/v3/contenttype/forms"/>
  </ds:schemaRefs>
</ds:datastoreItem>
</file>

<file path=customXml/itemProps2.xml><?xml version="1.0" encoding="utf-8"?>
<ds:datastoreItem xmlns:ds="http://schemas.openxmlformats.org/officeDocument/2006/customXml" ds:itemID="{574C0379-8350-4C8C-BE44-F01F2B73E251}">
  <ds:schemaRefs>
    <ds:schemaRef ds:uri="http://schemas.microsoft.com/office/2006/metadata/properties"/>
    <ds:schemaRef ds:uri="http://purl.org/dc/dcmitype/"/>
    <ds:schemaRef ds:uri="http://purl.org/dc/elements/1.1/"/>
    <ds:schemaRef ds:uri="http://schemas.microsoft.com/office/2006/documentManagement/types"/>
    <ds:schemaRef ds:uri="http://schemas.microsoft.com/office/infopath/2007/PartnerControls"/>
    <ds:schemaRef ds:uri="http://www.w3.org/XML/1998/namespace"/>
    <ds:schemaRef ds:uri="http://purl.org/dc/terms/"/>
    <ds:schemaRef ds:uri="http://schemas.openxmlformats.org/package/2006/metadata/core-properties"/>
    <ds:schemaRef ds:uri="72c767e1-a8fe-4d12-b39a-bfd6446daaa6"/>
    <ds:schemaRef ds:uri="18f15c60-82dc-41dd-8622-a5a790c72789"/>
  </ds:schemaRefs>
</ds:datastoreItem>
</file>

<file path=customXml/itemProps3.xml><?xml version="1.0" encoding="utf-8"?>
<ds:datastoreItem xmlns:ds="http://schemas.openxmlformats.org/officeDocument/2006/customXml" ds:itemID="{47BDC51D-06AE-4E3E-9310-F04CAAA6A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5c60-82dc-41dd-8622-a5a790c72789"/>
    <ds:schemaRef ds:uri="72c767e1-a8fe-4d12-b39a-bfd6446daa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779</TotalTime>
  <Words>1832</Words>
  <Application>Microsoft Office PowerPoint</Application>
  <PresentationFormat>Widescreen</PresentationFormat>
  <Paragraphs>261</Paragraphs>
  <Slides>23</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Aptos</vt:lpstr>
      <vt:lpstr>Arial</vt:lpstr>
      <vt:lpstr>Calibri</vt:lpstr>
      <vt:lpstr>Calibri Light</vt:lpstr>
      <vt:lpstr>ff-good-web-pro-wide</vt:lpstr>
      <vt:lpstr>FluentSystemIcons</vt:lpstr>
      <vt:lpstr>helvetica</vt:lpstr>
      <vt:lpstr>inherit</vt:lpstr>
      <vt:lpstr>Segoe UI</vt:lpstr>
      <vt:lpstr>Times New Roman</vt:lpstr>
      <vt:lpstr>Wingdings</vt:lpstr>
      <vt:lpstr>Office Theme</vt:lpstr>
      <vt:lpstr> North Country Community College</vt:lpstr>
      <vt:lpstr>President’s Welcome –  Business Programs Advisory Board – Spring 2024</vt:lpstr>
      <vt:lpstr>PowerPoint Presentation</vt:lpstr>
      <vt:lpstr>PowerPoint Presentation</vt:lpstr>
      <vt:lpstr>Interim CFO Report to Business Advisory Board 2024</vt:lpstr>
      <vt:lpstr>Business Department Faculty</vt:lpstr>
      <vt:lpstr>PowerPoint Presentation</vt:lpstr>
      <vt:lpstr>Business &amp; Graphics Collaboration</vt:lpstr>
      <vt:lpstr>Computer Graphics &amp; Design Certificate</vt:lpstr>
      <vt:lpstr>Digital Advertising &amp; Design Certificate</vt:lpstr>
      <vt:lpstr>A.S. Business - Health Care Management  Degree Track PATHWAY to SUNY Canton 4 year degree</vt:lpstr>
      <vt:lpstr>Second Chance Pell Program –  Tom Callahan – NCCC faculty instructor/advisor Sarah Kilby – NCCC faculty administrator for program</vt:lpstr>
      <vt:lpstr> </vt:lpstr>
      <vt:lpstr>A.S. Sports and Events Management </vt:lpstr>
      <vt:lpstr>PowerPoint Presentation</vt:lpstr>
      <vt:lpstr>2 PLUS 2 – start at NCCC – Finish at PSC</vt:lpstr>
      <vt:lpstr>Student Affairs – Advisory Board Report 2024</vt:lpstr>
      <vt:lpstr>PowerPoint Presentation</vt:lpstr>
      <vt:lpstr>As part of the College’s efforts to build upon our existing Career Services, we recently purchased a number of Strong Interest Inventories through this year’s Perkins Grant.   Strong Interest Inventory assessment helps individuals identify their work personality by exploring their interests in six broad areas.  It then breaks the areas into 30 specific areas of interest that can be directly related to fields of study, careers, and leisure activities.   In addition, it describes an individual’s personal style preferences in five areas: work style, learning environment, team orientation, leadership style, and risk taking.</vt:lpstr>
      <vt:lpstr>PowerPoint Presentation</vt:lpstr>
      <vt:lpstr>MicroCredentials – We need your input!</vt:lpstr>
      <vt:lpstr>ADVISORS: What do YOU think?  Your opinion is the reason we are together today….and we value your time, talent and input</vt:lpstr>
      <vt:lpstr>North Country Community College and its Business Department thank you for honoring us with your presence!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2021 Updates</dc:title>
  <dc:creator>Duffey, Kimberly</dc:creator>
  <cp:lastModifiedBy>Duffey, Kimberly</cp:lastModifiedBy>
  <cp:revision>30</cp:revision>
  <cp:lastPrinted>2024-03-27T17:36:07Z</cp:lastPrinted>
  <dcterms:created xsi:type="dcterms:W3CDTF">2021-02-23T16:11:04Z</dcterms:created>
  <dcterms:modified xsi:type="dcterms:W3CDTF">2025-03-03T16:01:28Z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0x010100E5BB0D86807A8C4AA65FC4A2A2E3C511</vt:lpwstr>
  </property>
</Properties>
</file>